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0" r:id="rId2"/>
    <p:sldId id="1371" r:id="rId3"/>
    <p:sldId id="1372" r:id="rId4"/>
    <p:sldId id="1373" r:id="rId5"/>
    <p:sldId id="1374" r:id="rId6"/>
    <p:sldId id="1375" r:id="rId7"/>
    <p:sldId id="987" r:id="rId8"/>
    <p:sldId id="1376" r:id="rId9"/>
    <p:sldId id="1383" r:id="rId10"/>
    <p:sldId id="1384" r:id="rId11"/>
    <p:sldId id="1337" r:id="rId12"/>
    <p:sldId id="1385" r:id="rId13"/>
    <p:sldId id="1386" r:id="rId14"/>
    <p:sldId id="1389" r:id="rId15"/>
    <p:sldId id="1391" r:id="rId16"/>
    <p:sldId id="1392" r:id="rId17"/>
    <p:sldId id="1390" r:id="rId18"/>
    <p:sldId id="1393" r:id="rId19"/>
    <p:sldId id="265" r:id="rId20"/>
    <p:sldId id="288" r:id="rId21"/>
    <p:sldId id="1394" r:id="rId22"/>
    <p:sldId id="289" r:id="rId23"/>
    <p:sldId id="1345" r:id="rId24"/>
    <p:sldId id="1346" r:id="rId25"/>
    <p:sldId id="1347" r:id="rId26"/>
    <p:sldId id="1348" r:id="rId27"/>
    <p:sldId id="1349" r:id="rId28"/>
    <p:sldId id="1395" r:id="rId29"/>
    <p:sldId id="1396" r:id="rId30"/>
    <p:sldId id="1343" r:id="rId31"/>
    <p:sldId id="998" r:id="rId32"/>
    <p:sldId id="1344" r:id="rId33"/>
    <p:sldId id="1365" r:id="rId34"/>
    <p:sldId id="1366" r:id="rId35"/>
    <p:sldId id="1377" r:id="rId36"/>
    <p:sldId id="1378" r:id="rId37"/>
    <p:sldId id="1350" r:id="rId38"/>
    <p:sldId id="1351" r:id="rId39"/>
    <p:sldId id="1352" r:id="rId40"/>
    <p:sldId id="1354" r:id="rId41"/>
    <p:sldId id="1356" r:id="rId42"/>
    <p:sldId id="1357" r:id="rId43"/>
    <p:sldId id="1358" r:id="rId44"/>
    <p:sldId id="1360" r:id="rId45"/>
    <p:sldId id="1359" r:id="rId46"/>
    <p:sldId id="1361" r:id="rId47"/>
    <p:sldId id="1362" r:id="rId48"/>
    <p:sldId id="1363" r:id="rId49"/>
    <p:sldId id="1364" r:id="rId50"/>
    <p:sldId id="1379" r:id="rId51"/>
    <p:sldId id="1380" r:id="rId52"/>
    <p:sldId id="1367" r:id="rId53"/>
    <p:sldId id="1381" r:id="rId54"/>
    <p:sldId id="272" r:id="rId55"/>
    <p:sldId id="273" r:id="rId56"/>
    <p:sldId id="274" r:id="rId57"/>
    <p:sldId id="275" r:id="rId58"/>
    <p:sldId id="276" r:id="rId59"/>
    <p:sldId id="1382" r:id="rId60"/>
    <p:sldId id="311" r:id="rId61"/>
    <p:sldId id="312" r:id="rId62"/>
    <p:sldId id="313" r:id="rId63"/>
    <p:sldId id="314" r:id="rId6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6DA7-AEDF-41B7-9FB6-739F714EB6E9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BFA6-00B5-4002-ADEC-153F9451C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98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1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3c31b0e82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3c31b0e82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9dcb7f5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9dcb7f5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c31b0e8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c31b0e8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c31b0e8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c31b0e8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c31b0e8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c31b0e8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c31b0e8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c31b0e8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c31b0e8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c31b0e8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c31b0e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c31b0e8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3c31b0e82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3c31b0e82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c31b0e8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3c31b0e8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DAF4C-69E6-437C-8B5C-9ED64927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588DFC-D62E-44E5-97BA-800ADC15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7C3258-39B0-40A0-8AB7-E15FA84E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172A92-1B2C-4399-8087-B2C12F82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85AABB-DC5C-46E0-81E9-C10E739B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1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F2D91-32B3-4407-8259-22985350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1BBC19-855C-4E5B-8470-93BE502DE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195648-F742-4603-A0ED-5BA686A6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1BE16-9995-46DE-B3BC-A089F6C4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D877F3-5C10-4F47-8941-74B34095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9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DB55B0-9DFD-4C60-8916-F74AC8454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2D835E-D0D3-4E28-B3C9-727AB5347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5A7CA4-E970-4A4D-A836-268D7B4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EB6568-A47D-40BC-B457-2C6D90EA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00176B-2375-4FCF-9EB6-3358E31B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8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83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20D2B-C1D0-4B41-879A-C0B332EB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2626CC-DA08-4FC0-9FEF-EC1B82148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D87497-A1FF-4EA3-9B51-5E3F3790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CB1425-87F2-49D4-8D71-E2154098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ED990D-C40A-49B8-88B6-240728FA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2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764625-9953-44C2-A8A2-5B448C74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803FDE-9F4A-45D1-AA9B-94EEBEA1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EBF0E0-A685-40EA-B2CA-08CA4D60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C64AC-B5F5-4F60-B1E8-73F331FB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56D93C-C3EA-44A2-A2DA-36770AED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99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097A8-69D5-4FF8-A86B-CC0DD3F0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FC3128-1003-4A22-8491-4EEF3BB3C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3E9BB5-00AD-431E-916A-C39AA32F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DCCAE7-F528-43A3-8DA9-5D3C9EA6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01FEAA-96E2-42A3-B492-39076EF7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1ADF3E-AFCC-4F54-80B5-64CFB785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86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6C502-DF09-413C-9627-4FD7BBF6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6EF4F0-8682-4874-968C-0D16C7842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908DA1-DE18-4CC0-9274-5BE35146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90A1FC-B3DC-48CB-8530-F892F21BA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3D02825-DED9-4541-B41A-078DA31F4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BAD59A9-9A8A-4C6E-AC6D-DB6BD53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FB59DDF-3784-449F-81E6-FCC73AB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C008209-A9C8-46F7-AED4-B623CB7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4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718AA2-199F-4629-8DBF-1F791003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A42441-F6B0-4DD8-B09B-18540E98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79AE9EE-7C50-4AD1-99F6-8281A363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86F5C5-EFF3-4B45-AF5F-684FEFC3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12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1709A9-4E67-4BB2-8E4D-06765CB5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654FB3-27A3-47BA-B213-B0A925B0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37395E-568A-46FB-8562-6961DC54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3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97A85-E09F-44B5-93D1-E8B8DD46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2B09CF-8F21-423D-BBD7-2F27EFFA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0A9379-BEEE-48A5-B419-F1A42A35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E2A978-2683-4DBB-B12B-FC52E6B7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874421-82E2-4A6D-9F6A-F9883A4F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517A66-B0B6-414D-A353-AF4F06D0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9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4E106-2FA9-456A-809A-7603D62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6D25E9C-BF69-41BE-876A-110889BDD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5060F4-20F7-487B-9DB7-07F454D6A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89E5E2-37A7-483D-B697-1FF65885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5CDDA6-C966-4742-9F2A-E39F8001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C586A8-23F8-4967-AEDE-E10D66A3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69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F3104DF-2A38-47D8-9868-537E8F98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086B86-D298-4FF4-A9A4-3527AAFF7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4F397E-2645-4FD3-92F4-C2EF84BE7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9ADF-1BFB-4EC7-BE29-BF1726CDEB40}" type="datetimeFigureOut">
              <a:rPr lang="pl-PL" smtClean="0"/>
              <a:t>10.09.2023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52DC11-CC4B-4A1F-96BA-25BF36B55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C5EDE6-DE86-49C1-BB91-179124C2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C8EC-70A4-42E4-A995-DF4B599E14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5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ava/java_files_read.as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networking/urls/readingUR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sf/facele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415600" y="3926566"/>
            <a:ext cx="11360800" cy="142264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/>
              <a:t>JKBM 2023 Warsztat</a:t>
            </a:r>
          </a:p>
          <a:p>
            <a:pPr>
              <a:spcBef>
                <a:spcPts val="0"/>
              </a:spcBef>
            </a:pPr>
            <a:r>
              <a:rPr lang="pl-PL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Dostosowanie funkcjonalności Omegi do własnych potrzeb</a:t>
            </a:r>
          </a:p>
          <a:p>
            <a:pPr>
              <a:spcBef>
                <a:spcPts val="0"/>
              </a:spcBef>
            </a:pPr>
            <a:r>
              <a:rPr lang="pl-PL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strony programistycznej</a:t>
            </a:r>
            <a:endParaRPr lang="pl-PL" sz="3600" dirty="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734" y="1148301"/>
            <a:ext cx="3746500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9969623" y="6258400"/>
            <a:ext cx="2222377" cy="59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pl-PL" sz="2400" dirty="0"/>
              <a:t>Wrzesień </a:t>
            </a:r>
            <a:r>
              <a:rPr lang="en" sz="2400" dirty="0"/>
              <a:t>20</a:t>
            </a:r>
            <a:r>
              <a:rPr lang="pl-PL" sz="2400" dirty="0"/>
              <a:t>23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88739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0350E1EA-542C-42F4-AEC8-287A613C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3" y="11624"/>
            <a:ext cx="11651226" cy="13255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Jeśli nie ma pola, którego potrzebujemy?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6802-5C85-8D2D-46FB-2D719A4C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3" y="1506029"/>
            <a:ext cx="10658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np. email autora publikacji…</a:t>
            </a:r>
            <a:endParaRPr lang="pl-PL" dirty="0">
              <a:latin typeface="Consolas" panose="020B0609020204030204" pitchFamily="49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A0AB228-D101-B844-1B55-A92B2665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8287"/>
            <a:ext cx="12192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9DF6A6D5-D7F9-4119-74BA-879BE37A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79" y="4951698"/>
            <a:ext cx="5042905" cy="18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6F98C2A-14AD-7F1B-7EE1-F262EBA12D7A}"/>
              </a:ext>
            </a:extLst>
          </p:cNvPr>
          <p:cNvCxnSpPr>
            <a:stCxn id="3079" idx="0"/>
          </p:cNvCxnSpPr>
          <p:nvPr/>
        </p:nvCxnSpPr>
        <p:spPr>
          <a:xfrm flipV="1">
            <a:off x="6020432" y="4020587"/>
            <a:ext cx="1179358" cy="93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3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Konfiguracja zaawansowana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Możliwość definiowania własnych pól, których można użyć w kolumnach, wierszach i agregatach</a:t>
            </a:r>
          </a:p>
          <a:p>
            <a:r>
              <a:rPr lang="pl-PL" b="1" dirty="0"/>
              <a:t>Możliwość edytowania definicji istniejących pól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8DE282-8713-4F04-9AB8-5DED9596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00" y="1285572"/>
            <a:ext cx="4105848" cy="21815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FDE5DD-3DFE-4EFD-B2FF-0543D93E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01" y="5582329"/>
            <a:ext cx="3905795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nowych pól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A457298-89CF-1791-91A3-299FD6A6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84624"/>
            <a:ext cx="9144000" cy="4073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D27F698-ABAF-BAFD-D95A-4356124F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11" y="1319276"/>
            <a:ext cx="3791479" cy="122889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740E6B73-138D-612B-10C3-19A00E98CECB}"/>
              </a:ext>
            </a:extLst>
          </p:cNvPr>
          <p:cNvSpPr/>
          <p:nvPr/>
        </p:nvSpPr>
        <p:spPr>
          <a:xfrm>
            <a:off x="4367760" y="3089900"/>
            <a:ext cx="4032560" cy="3600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00E9656-866D-325C-74D8-CE844843D44D}"/>
              </a:ext>
            </a:extLst>
          </p:cNvPr>
          <p:cNvSpPr/>
          <p:nvPr/>
        </p:nvSpPr>
        <p:spPr>
          <a:xfrm>
            <a:off x="1625770" y="4005080"/>
            <a:ext cx="6846560" cy="3600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33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nowych pól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A457298-89CF-1791-91A3-299FD6A6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81194"/>
            <a:ext cx="9144000" cy="407337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14553-3C69-2B67-842C-202469E7EE95}"/>
              </a:ext>
            </a:extLst>
          </p:cNvPr>
          <p:cNvSpPr/>
          <p:nvPr/>
        </p:nvSpPr>
        <p:spPr>
          <a:xfrm>
            <a:off x="4367760" y="3089900"/>
            <a:ext cx="4032560" cy="3600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70568F9-D581-E2C3-3F21-368FFFD2E000}"/>
              </a:ext>
            </a:extLst>
          </p:cNvPr>
          <p:cNvSpPr txBox="1"/>
          <p:nvPr/>
        </p:nvSpPr>
        <p:spPr>
          <a:xfrm>
            <a:off x="1919420" y="1340710"/>
            <a:ext cx="439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Nazwa, Nazwa EN</a:t>
            </a:r>
            <a:r>
              <a:rPr lang="pl-PL" dirty="0"/>
              <a:t>: etykietka pola tabeli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315954-959A-F78A-69E6-4C6A1745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54" y="1838843"/>
            <a:ext cx="356284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nowych pól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70568F9-D581-E2C3-3F21-368FFFD2E000}"/>
              </a:ext>
            </a:extLst>
          </p:cNvPr>
          <p:cNvSpPr txBox="1"/>
          <p:nvPr/>
        </p:nvSpPr>
        <p:spPr>
          <a:xfrm>
            <a:off x="1919420" y="1340710"/>
            <a:ext cx="57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Definicja</a:t>
            </a:r>
            <a:r>
              <a:rPr lang="pl-PL" dirty="0"/>
              <a:t>: wyrażenie XPATH (lub skrypt JAVASCRIPT – jeśli zaznaczono flagę JS) wyciągające/wyliczające wartość pola dla danego rekordu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193FE54-0B06-33BC-6CAD-A69F7814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1162"/>
            <a:ext cx="9144000" cy="404683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14553-3C69-2B67-842C-202469E7EE95}"/>
              </a:ext>
            </a:extLst>
          </p:cNvPr>
          <p:cNvSpPr/>
          <p:nvPr/>
        </p:nvSpPr>
        <p:spPr>
          <a:xfrm flipV="1">
            <a:off x="1524000" y="4005080"/>
            <a:ext cx="7236370" cy="374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80B9B38-A252-15EF-8565-6A6ED3F90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940" y="3516250"/>
            <a:ext cx="720100" cy="1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2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Definicja pola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70568F9-D581-E2C3-3F21-368FFFD2E000}"/>
              </a:ext>
            </a:extLst>
          </p:cNvPr>
          <p:cNvSpPr txBox="1"/>
          <p:nvPr/>
        </p:nvSpPr>
        <p:spPr>
          <a:xfrm>
            <a:off x="1919420" y="1340710"/>
            <a:ext cx="8425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Definicja</a:t>
            </a:r>
            <a:r>
              <a:rPr lang="pl-PL" dirty="0"/>
              <a:t>: wyrażenie XPATH (lub skrypt JAVASCRIPT – jeśli zaznaczono flagę JS) wyciągające/wyliczające wartość pola dla danego rekordu</a:t>
            </a:r>
          </a:p>
          <a:p>
            <a:endParaRPr lang="pl-PL" dirty="0"/>
          </a:p>
          <a:p>
            <a:r>
              <a:rPr lang="pl-PL" dirty="0"/>
              <a:t>W ramach testowania wygodnie jest korzystać formatu eksportu „Tabela” oraz dokumentacji modelu (https://{adres omegi}/</a:t>
            </a:r>
            <a:r>
              <a:rPr lang="pl-PL" dirty="0" err="1"/>
              <a:t>doc</a:t>
            </a:r>
            <a:r>
              <a:rPr lang="pl-PL" dirty="0"/>
              <a:t>/all.html)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ECA4B0-04E3-163D-30B8-D4EA9E2D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21" y="2818038"/>
            <a:ext cx="2856407" cy="6328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849B1EC-53C7-0C7E-50DB-98BF214E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61" y="2817140"/>
            <a:ext cx="5516863" cy="40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Definicja pola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8087-8F1C-4BE8-A427-D7B0210A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363390" cy="4525962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70568F9-D581-E2C3-3F21-368FFFD2E000}"/>
              </a:ext>
            </a:extLst>
          </p:cNvPr>
          <p:cNvSpPr txBox="1"/>
          <p:nvPr/>
        </p:nvSpPr>
        <p:spPr>
          <a:xfrm>
            <a:off x="1919420" y="1340710"/>
            <a:ext cx="8425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Definicja</a:t>
            </a:r>
            <a:r>
              <a:rPr lang="pl-PL" dirty="0"/>
              <a:t>: wyrażenie XPATH (lub skrypt JAVASCRIPT – jeśli zaznaczono flagę JS) wyciągające/wyliczające wartość pola dla danego rekordu</a:t>
            </a:r>
          </a:p>
          <a:p>
            <a:endParaRPr lang="pl-PL" dirty="0"/>
          </a:p>
          <a:p>
            <a:r>
              <a:rPr lang="pl-PL" dirty="0"/>
              <a:t>W ramach testowania wygodnie jest korzystać formatu eksportu „Tabela” oraz dokumentacji modelu (https://{adres omegi}/</a:t>
            </a:r>
            <a:r>
              <a:rPr lang="pl-PL" dirty="0" err="1"/>
              <a:t>doc</a:t>
            </a:r>
            <a:r>
              <a:rPr lang="pl-PL" dirty="0"/>
              <a:t>/all.html)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ECA4B0-04E3-163D-30B8-D4EA9E2D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21" y="2818038"/>
            <a:ext cx="2856407" cy="6328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849B1EC-53C7-0C7E-50DB-98BF214E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61" y="2817140"/>
            <a:ext cx="5516863" cy="40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01F28-8146-125E-D35B-8B228C6F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XPATH – przykłady dla publikacji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EED7A-2EDD-27D6-8831-DCA20D3C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</a:t>
            </a:r>
            <a:r>
              <a:rPr lang="pl-PL" dirty="0" err="1"/>
              <a:t>accronymPL</a:t>
            </a:r>
            <a:r>
              <a:rPr lang="pl-PL" dirty="0"/>
              <a:t>	(ścieżka do pola w bieżącym rekordzie)</a:t>
            </a:r>
          </a:p>
          <a:p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//</a:t>
            </a:r>
            <a:r>
              <a:rPr lang="pl-PL" dirty="0" err="1"/>
              <a:t>acronymPL</a:t>
            </a:r>
            <a:r>
              <a:rPr lang="pl-PL" dirty="0"/>
              <a:t>	(podwójny ukośnik oznacza dowolnego potomka, czyli zwróci także </a:t>
            </a:r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</a:t>
            </a:r>
            <a:r>
              <a:rPr lang="pl-PL" dirty="0" err="1"/>
              <a:t>acronymPL</a:t>
            </a:r>
            <a:r>
              <a:rPr lang="pl-PL" dirty="0"/>
              <a:t>)</a:t>
            </a:r>
          </a:p>
          <a:p>
            <a:r>
              <a:rPr lang="pl-PL" dirty="0" err="1"/>
              <a:t>author</a:t>
            </a:r>
            <a:r>
              <a:rPr lang="pl-PL" dirty="0"/>
              <a:t> | </a:t>
            </a:r>
            <a:r>
              <a:rPr lang="pl-PL" dirty="0" err="1"/>
              <a:t>otherAuthor</a:t>
            </a:r>
            <a:r>
              <a:rPr lang="pl-PL" dirty="0"/>
              <a:t>			(dane z obu ścieżek)</a:t>
            </a:r>
          </a:p>
          <a:p>
            <a:r>
              <a:rPr lang="pl-PL" dirty="0"/>
              <a:t>(</a:t>
            </a:r>
            <a:r>
              <a:rPr lang="pl-PL" dirty="0" err="1"/>
              <a:t>author</a:t>
            </a:r>
            <a:r>
              <a:rPr lang="pl-PL" dirty="0"/>
              <a:t> | </a:t>
            </a:r>
            <a:r>
              <a:rPr lang="pl-PL" dirty="0" err="1"/>
              <a:t>otherAuthor</a:t>
            </a:r>
            <a:r>
              <a:rPr lang="pl-PL" dirty="0"/>
              <a:t>)/</a:t>
            </a:r>
            <a:r>
              <a:rPr lang="pl-PL" dirty="0" err="1"/>
              <a:t>affiliation</a:t>
            </a:r>
            <a:endParaRPr lang="pl-PL" dirty="0"/>
          </a:p>
          <a:p>
            <a:r>
              <a:rPr lang="pl-PL" dirty="0" err="1"/>
              <a:t>score</a:t>
            </a:r>
            <a:r>
              <a:rPr lang="pl-PL" dirty="0"/>
              <a:t> | '</a:t>
            </a:r>
            <a:r>
              <a:rPr lang="pl-PL" dirty="0" err="1"/>
              <a:t>all</a:t>
            </a:r>
            <a:r>
              <a:rPr lang="pl-PL" dirty="0"/>
              <a:t>'</a:t>
            </a:r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citationsGS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/</a:t>
            </a:r>
            <a:r>
              <a:rPr lang="pl-PL" dirty="0" err="1"/>
              <a:t>value</a:t>
            </a:r>
            <a:endParaRPr lang="pl-PL" dirty="0"/>
          </a:p>
          <a:p>
            <a:r>
              <a:rPr lang="pl-PL" dirty="0" err="1"/>
              <a:t>jw</a:t>
            </a:r>
            <a:r>
              <a:rPr lang="pl-PL" dirty="0"/>
              <a:t>: </a:t>
            </a:r>
            <a:r>
              <a:rPr lang="pl-PL" dirty="0" err="1"/>
              <a:t>citationsWoS</a:t>
            </a:r>
            <a:r>
              <a:rPr lang="pl-PL" dirty="0"/>
              <a:t>, </a:t>
            </a:r>
            <a:r>
              <a:rPr lang="pl-PL" dirty="0" err="1"/>
              <a:t>citationsScopus</a:t>
            </a:r>
            <a:r>
              <a:rPr lang="pl-PL" dirty="0"/>
              <a:t>, </a:t>
            </a:r>
            <a:r>
              <a:rPr lang="pl-PL" dirty="0" err="1"/>
              <a:t>citationsGS</a:t>
            </a:r>
            <a:r>
              <a:rPr lang="pl-PL" dirty="0"/>
              <a:t>, </a:t>
            </a:r>
            <a:r>
              <a:rPr lang="pl-PL" dirty="0" err="1"/>
              <a:t>ScopusSNIP</a:t>
            </a:r>
            <a:r>
              <a:rPr lang="pl-PL" dirty="0"/>
              <a:t>, </a:t>
            </a:r>
            <a:r>
              <a:rPr lang="pl-PL" dirty="0" err="1"/>
              <a:t>ScopusCiteScore</a:t>
            </a:r>
            <a:endParaRPr lang="pl-PL" dirty="0"/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IFWoS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[</a:t>
            </a:r>
            <a:r>
              <a:rPr lang="pl-PL" dirty="0" err="1"/>
              <a:t>svalue</a:t>
            </a:r>
            <a:r>
              <a:rPr lang="pl-PL" dirty="0"/>
              <a:t>='2']/</a:t>
            </a:r>
            <a:r>
              <a:rPr lang="pl-PL" dirty="0" err="1"/>
              <a:t>value</a:t>
            </a:r>
            <a:endParaRPr lang="pl-PL" dirty="0"/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IFWoS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[</a:t>
            </a:r>
            <a:r>
              <a:rPr lang="pl-PL" dirty="0" err="1"/>
              <a:t>svalue</a:t>
            </a:r>
            <a:r>
              <a:rPr lang="pl-PL" dirty="0"/>
              <a:t>='5']/</a:t>
            </a:r>
            <a:r>
              <a:rPr lang="pl-PL" dirty="0" err="1"/>
              <a:t>value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47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01F28-8146-125E-D35B-8B228C6F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XPATH – przykłady dla czasopism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EED7A-2EDD-27D6-8831-DCA20D3C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</a:t>
            </a:r>
            <a:r>
              <a:rPr lang="pl-PL" dirty="0" err="1"/>
              <a:t>accronymPL</a:t>
            </a:r>
            <a:r>
              <a:rPr lang="pl-PL" dirty="0"/>
              <a:t>	(ścieżka do pola w bieżącym rekordzie)</a:t>
            </a:r>
          </a:p>
          <a:p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//</a:t>
            </a:r>
            <a:r>
              <a:rPr lang="pl-PL" dirty="0" err="1"/>
              <a:t>acronymPL</a:t>
            </a:r>
            <a:r>
              <a:rPr lang="pl-PL" dirty="0"/>
              <a:t>	(podwójny ukośnik oznacza dowolnego potomka, czyli zwróci także </a:t>
            </a:r>
            <a:r>
              <a:rPr lang="pl-PL" dirty="0" err="1"/>
              <a:t>author</a:t>
            </a:r>
            <a:r>
              <a:rPr lang="pl-PL" dirty="0"/>
              <a:t>/</a:t>
            </a:r>
            <a:r>
              <a:rPr lang="pl-PL" dirty="0" err="1"/>
              <a:t>affiliation</a:t>
            </a:r>
            <a:r>
              <a:rPr lang="pl-PL" dirty="0"/>
              <a:t>/</a:t>
            </a:r>
            <a:r>
              <a:rPr lang="pl-PL" dirty="0" err="1"/>
              <a:t>acronymPL</a:t>
            </a:r>
            <a:r>
              <a:rPr lang="pl-PL" dirty="0"/>
              <a:t>)</a:t>
            </a:r>
          </a:p>
          <a:p>
            <a:r>
              <a:rPr lang="pl-PL" dirty="0" err="1"/>
              <a:t>author</a:t>
            </a:r>
            <a:r>
              <a:rPr lang="pl-PL" dirty="0"/>
              <a:t> | </a:t>
            </a:r>
            <a:r>
              <a:rPr lang="pl-PL" dirty="0" err="1"/>
              <a:t>otherAuthor</a:t>
            </a:r>
            <a:r>
              <a:rPr lang="pl-PL" dirty="0"/>
              <a:t>			(dane z obu ścieżek)</a:t>
            </a:r>
          </a:p>
          <a:p>
            <a:r>
              <a:rPr lang="pl-PL" dirty="0"/>
              <a:t>(</a:t>
            </a:r>
            <a:r>
              <a:rPr lang="pl-PL" dirty="0" err="1"/>
              <a:t>author</a:t>
            </a:r>
            <a:r>
              <a:rPr lang="pl-PL" dirty="0"/>
              <a:t> | </a:t>
            </a:r>
            <a:r>
              <a:rPr lang="pl-PL" dirty="0" err="1"/>
              <a:t>otherAuthor</a:t>
            </a:r>
            <a:r>
              <a:rPr lang="pl-PL" dirty="0"/>
              <a:t>)/</a:t>
            </a:r>
            <a:r>
              <a:rPr lang="pl-PL" dirty="0" err="1"/>
              <a:t>affiliation</a:t>
            </a:r>
            <a:endParaRPr lang="pl-PL" dirty="0"/>
          </a:p>
          <a:p>
            <a:r>
              <a:rPr lang="pl-PL" dirty="0" err="1"/>
              <a:t>score</a:t>
            </a:r>
            <a:r>
              <a:rPr lang="pl-PL" dirty="0"/>
              <a:t> | '</a:t>
            </a:r>
            <a:r>
              <a:rPr lang="pl-PL" dirty="0" err="1"/>
              <a:t>all</a:t>
            </a:r>
            <a:r>
              <a:rPr lang="pl-PL" dirty="0"/>
              <a:t>'</a:t>
            </a:r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citationsGS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/</a:t>
            </a:r>
            <a:r>
              <a:rPr lang="pl-PL" dirty="0" err="1"/>
              <a:t>value</a:t>
            </a:r>
            <a:endParaRPr lang="pl-PL" dirty="0"/>
          </a:p>
          <a:p>
            <a:r>
              <a:rPr lang="pl-PL" dirty="0" err="1"/>
              <a:t>jw</a:t>
            </a:r>
            <a:r>
              <a:rPr lang="pl-PL" dirty="0"/>
              <a:t>: </a:t>
            </a:r>
            <a:r>
              <a:rPr lang="pl-PL" dirty="0" err="1"/>
              <a:t>citationsWoS</a:t>
            </a:r>
            <a:r>
              <a:rPr lang="pl-PL" dirty="0"/>
              <a:t>, </a:t>
            </a:r>
            <a:r>
              <a:rPr lang="pl-PL" dirty="0" err="1"/>
              <a:t>citationsScopus</a:t>
            </a:r>
            <a:r>
              <a:rPr lang="pl-PL" dirty="0"/>
              <a:t>, </a:t>
            </a:r>
            <a:r>
              <a:rPr lang="pl-PL" dirty="0" err="1"/>
              <a:t>citationsGS</a:t>
            </a:r>
            <a:r>
              <a:rPr lang="pl-PL" dirty="0"/>
              <a:t>, </a:t>
            </a:r>
            <a:r>
              <a:rPr lang="pl-PL" dirty="0" err="1"/>
              <a:t>ScopusSNIP</a:t>
            </a:r>
            <a:r>
              <a:rPr lang="pl-PL" dirty="0"/>
              <a:t>, </a:t>
            </a:r>
            <a:r>
              <a:rPr lang="pl-PL" dirty="0" err="1"/>
              <a:t>ScopusCiteScore</a:t>
            </a:r>
            <a:endParaRPr lang="pl-PL" dirty="0"/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IFWoS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[</a:t>
            </a:r>
            <a:r>
              <a:rPr lang="pl-PL" dirty="0" err="1"/>
              <a:t>svalue</a:t>
            </a:r>
            <a:r>
              <a:rPr lang="pl-PL" dirty="0"/>
              <a:t>='2']/</a:t>
            </a:r>
            <a:r>
              <a:rPr lang="pl-PL" dirty="0" err="1"/>
              <a:t>value</a:t>
            </a:r>
            <a:endParaRPr lang="pl-PL" dirty="0"/>
          </a:p>
          <a:p>
            <a:r>
              <a:rPr lang="pl-PL" dirty="0" err="1"/>
              <a:t>indicator</a:t>
            </a:r>
            <a:r>
              <a:rPr lang="pl-PL" dirty="0"/>
              <a:t>[</a:t>
            </a:r>
            <a:r>
              <a:rPr lang="pl-PL" dirty="0" err="1"/>
              <a:t>name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='</a:t>
            </a:r>
            <a:r>
              <a:rPr lang="pl-PL" dirty="0" err="1"/>
              <a:t>IFWoS</a:t>
            </a:r>
            <a:r>
              <a:rPr lang="pl-PL" dirty="0"/>
              <a:t>']/</a:t>
            </a:r>
            <a:r>
              <a:rPr lang="pl-PL" dirty="0" err="1"/>
              <a:t>indicatordata</a:t>
            </a:r>
            <a:r>
              <a:rPr lang="pl-PL" dirty="0"/>
              <a:t>[</a:t>
            </a:r>
            <a:r>
              <a:rPr lang="pl-PL" dirty="0" err="1"/>
              <a:t>svalue</a:t>
            </a:r>
            <a:r>
              <a:rPr lang="pl-PL" dirty="0"/>
              <a:t>='5']/</a:t>
            </a:r>
            <a:r>
              <a:rPr lang="pl-PL" dirty="0" err="1"/>
              <a:t>value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8037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/admin/</a:t>
            </a:r>
            <a:r>
              <a:rPr lang="pl-PL" dirty="0" err="1"/>
              <a:t>cli.seam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Programowy dostęp do wszystkich modułów i funkcji systemu</a:t>
            </a:r>
          </a:p>
          <a:p>
            <a:pPr marL="0" indent="0">
              <a:buNone/>
            </a:pPr>
            <a:r>
              <a:rPr lang="pl-PL" dirty="0"/>
              <a:t>JavaScript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 1: sprawdzenie łączności z </a:t>
            </a:r>
            <a:r>
              <a:rPr lang="pl-PL" dirty="0" err="1"/>
              <a:t>GoogleScholar</a:t>
            </a:r>
            <a:endParaRPr lang="pl-PL" dirty="0"/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e = </a:t>
            </a:r>
            <a:r>
              <a:rPr lang="pl-PL" sz="2000" dirty="0" err="1">
                <a:latin typeface="Consolas" panose="020B0609020204030204" pitchFamily="49" charset="0"/>
              </a:rPr>
              <a:t>new</a:t>
            </a:r>
            <a:r>
              <a:rPr lang="pl-PL" sz="2000" dirty="0">
                <a:latin typeface="Consolas" panose="020B0609020204030204" pitchFamily="49" charset="0"/>
              </a:rPr>
              <a:t> </a:t>
            </a:r>
            <a:r>
              <a:rPr lang="pl-PL" sz="2000" dirty="0" err="1">
                <a:latin typeface="Consolas" panose="020B0609020204030204" pitchFamily="49" charset="0"/>
              </a:rPr>
              <a:t>Packages.pl.edu.pw.ii.itm.scholar.ScholarProfileExtractor</a:t>
            </a:r>
            <a:r>
              <a:rPr lang="pl-PL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pl-PL" sz="2000" dirty="0" err="1">
                <a:latin typeface="Consolas" panose="020B0609020204030204" pitchFamily="49" charset="0"/>
              </a:rPr>
              <a:t>scholarId</a:t>
            </a:r>
            <a:r>
              <a:rPr lang="pl-PL" sz="2000" dirty="0">
                <a:latin typeface="Consolas" panose="020B0609020204030204" pitchFamily="49" charset="0"/>
              </a:rPr>
              <a:t>="</a:t>
            </a:r>
            <a:r>
              <a:rPr lang="pl-PL" sz="2000" dirty="0" err="1">
                <a:latin typeface="Consolas" panose="020B0609020204030204" pitchFamily="49" charset="0"/>
              </a:rPr>
              <a:t>BmvoJrMAAAAJ</a:t>
            </a:r>
            <a:r>
              <a:rPr lang="pl-PL" sz="2000" dirty="0"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pl-PL" sz="2000" dirty="0" err="1">
                <a:latin typeface="Consolas" panose="020B0609020204030204" pitchFamily="49" charset="0"/>
              </a:rPr>
              <a:t>publications</a:t>
            </a:r>
            <a:r>
              <a:rPr lang="pl-PL" sz="2000" dirty="0">
                <a:latin typeface="Consolas" panose="020B0609020204030204" pitchFamily="49" charset="0"/>
              </a:rPr>
              <a:t> = </a:t>
            </a:r>
            <a:r>
              <a:rPr lang="pl-PL" sz="2000" dirty="0" err="1">
                <a:latin typeface="Consolas" panose="020B0609020204030204" pitchFamily="49" charset="0"/>
              </a:rPr>
              <a:t>e.getMetaPublicationsFromProfile</a:t>
            </a:r>
            <a:r>
              <a:rPr lang="pl-PL" sz="2000" dirty="0">
                <a:latin typeface="Consolas" panose="020B0609020204030204" pitchFamily="49" charset="0"/>
              </a:rPr>
              <a:t>(</a:t>
            </a:r>
            <a:r>
              <a:rPr lang="pl-PL" sz="2000" dirty="0" err="1">
                <a:latin typeface="Consolas" panose="020B0609020204030204" pitchFamily="49" charset="0"/>
              </a:rPr>
              <a:t>scholarId</a:t>
            </a:r>
            <a:r>
              <a:rPr lang="pl-PL" sz="20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9690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2FEE8-6B1A-E67D-F502-9DA34C6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dostosowywania funkcjonalności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5C119C-28D4-DE96-3541-A27CEFD72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Przełączniki – 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toggles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Raporty</a:t>
            </a:r>
          </a:p>
          <a:p>
            <a:pPr lvl="1"/>
            <a:r>
              <a:rPr lang="pl-PL" dirty="0"/>
              <a:t>Tabele przestawne - </a:t>
            </a:r>
            <a:r>
              <a:rPr lang="pl-PL" dirty="0" err="1"/>
              <a:t>piwoty</a:t>
            </a:r>
            <a:r>
              <a:rPr lang="pl-PL" dirty="0"/>
              <a:t> (proste, zaawansowane)</a:t>
            </a:r>
          </a:p>
          <a:p>
            <a:pPr lvl="1"/>
            <a:r>
              <a:rPr lang="pl-PL" dirty="0"/>
              <a:t>Pozostałe (proste, zaawansowane)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Szablony</a:t>
            </a:r>
          </a:p>
        </p:txBody>
      </p:sp>
    </p:spTree>
    <p:extLst>
      <p:ext uri="{BB962C8B-B14F-4D97-AF65-F5344CB8AC3E}">
        <p14:creationId xmlns:p14="http://schemas.microsoft.com/office/powerpoint/2010/main" val="278277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10515600" cy="48701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Przykład 2: Usunięcie kropki z końca tytułu wszystkich rekordów z aktualnego zapytania</a:t>
            </a:r>
          </a:p>
          <a:p>
            <a:pPr marL="514350" indent="-514350">
              <a:buAutoNum type="arabicPeriod"/>
            </a:pPr>
            <a:r>
              <a:rPr lang="pl-PL" dirty="0"/>
              <a:t>Skopiuj </a:t>
            </a:r>
            <a:r>
              <a:rPr lang="pl-PL" dirty="0" err="1"/>
              <a:t>cid</a:t>
            </a:r>
            <a:r>
              <a:rPr lang="pl-PL" dirty="0"/>
              <a:t> strony z wynikiem zapytania i wklej go do strony </a:t>
            </a:r>
            <a:r>
              <a:rPr lang="pl-PL" dirty="0" err="1"/>
              <a:t>cli.seam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Uruchom skrypt</a:t>
            </a:r>
          </a:p>
          <a:p>
            <a:pPr marL="0" indent="0">
              <a:buNone/>
            </a:pPr>
            <a:endParaRPr lang="pl-PL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2000" dirty="0" err="1">
                <a:latin typeface="Consolas" panose="020B0609020204030204" pitchFamily="49" charset="0"/>
              </a:rPr>
              <a:t>jcr</a:t>
            </a:r>
            <a:r>
              <a:rPr lang="pl-PL" sz="2000" dirty="0">
                <a:latin typeface="Consolas" panose="020B0609020204030204" pitchFamily="49" charset="0"/>
              </a:rPr>
              <a:t> = component('</a:t>
            </a:r>
            <a:r>
              <a:rPr lang="pl-PL" sz="2000" dirty="0" err="1">
                <a:latin typeface="Consolas" panose="020B0609020204030204" pitchFamily="49" charset="0"/>
              </a:rPr>
              <a:t>jcrDAO</a:t>
            </a:r>
            <a:r>
              <a:rPr lang="pl-PL" sz="2000" dirty="0">
                <a:latin typeface="Consolas" panose="020B0609020204030204" pitchFamily="49" charset="0"/>
              </a:rPr>
              <a:t>');</a:t>
            </a:r>
          </a:p>
          <a:p>
            <a:pPr marL="0" indent="0">
              <a:buNone/>
            </a:pPr>
            <a:r>
              <a:rPr lang="pl-PL" sz="2000" dirty="0" err="1">
                <a:latin typeface="Consolas" panose="020B0609020204030204" pitchFamily="49" charset="0"/>
              </a:rPr>
              <a:t>resultList</a:t>
            </a:r>
            <a:r>
              <a:rPr lang="pl-PL" sz="2000" dirty="0">
                <a:latin typeface="Consolas" panose="020B0609020204030204" pitchFamily="49" charset="0"/>
              </a:rPr>
              <a:t> = component('</a:t>
            </a:r>
            <a:r>
              <a:rPr lang="pl-PL" sz="2000" dirty="0" err="1">
                <a:latin typeface="Consolas" panose="020B0609020204030204" pitchFamily="49" charset="0"/>
              </a:rPr>
              <a:t>entities</a:t>
            </a:r>
            <a:r>
              <a:rPr lang="pl-PL" sz="2000" dirty="0">
                <a:latin typeface="Consolas" panose="020B0609020204030204" pitchFamily="49" charset="0"/>
              </a:rPr>
              <a:t>').</a:t>
            </a:r>
            <a:r>
              <a:rPr lang="pl-PL" sz="2000" dirty="0" err="1">
                <a:latin typeface="Consolas" panose="020B0609020204030204" pitchFamily="49" charset="0"/>
              </a:rPr>
              <a:t>getList</a:t>
            </a:r>
            <a:r>
              <a:rPr lang="pl-PL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for (</a:t>
            </a:r>
            <a:r>
              <a:rPr lang="pl-PL" sz="2000" dirty="0" err="1">
                <a:latin typeface="Consolas" panose="020B0609020204030204" pitchFamily="49" charset="0"/>
              </a:rPr>
              <a:t>var</a:t>
            </a:r>
            <a:r>
              <a:rPr lang="pl-PL" sz="2000" dirty="0">
                <a:latin typeface="Consolas" panose="020B0609020204030204" pitchFamily="49" charset="0"/>
              </a:rPr>
              <a:t> i=0; i&lt;</a:t>
            </a:r>
            <a:r>
              <a:rPr lang="pl-PL" sz="2000" dirty="0" err="1">
                <a:latin typeface="Consolas" panose="020B0609020204030204" pitchFamily="49" charset="0"/>
              </a:rPr>
              <a:t>resultList.size</a:t>
            </a:r>
            <a:r>
              <a:rPr lang="pl-PL" sz="2000" dirty="0">
                <a:latin typeface="Consolas" panose="020B0609020204030204" pitchFamily="49" charset="0"/>
              </a:rPr>
              <a:t>(); i++) {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  a = </a:t>
            </a:r>
            <a:r>
              <a:rPr lang="pl-PL" sz="2000" dirty="0" err="1">
                <a:latin typeface="Consolas" panose="020B0609020204030204" pitchFamily="49" charset="0"/>
              </a:rPr>
              <a:t>resultList.get</a:t>
            </a:r>
            <a:r>
              <a:rPr lang="pl-PL" sz="2000" dirty="0">
                <a:latin typeface="Consolas" panose="020B0609020204030204" pitchFamily="49" charset="0"/>
              </a:rPr>
              <a:t>(i);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  </a:t>
            </a:r>
            <a:r>
              <a:rPr lang="pl-PL" sz="2000" dirty="0" err="1">
                <a:latin typeface="Consolas" panose="020B0609020204030204" pitchFamily="49" charset="0"/>
              </a:rPr>
              <a:t>if</a:t>
            </a:r>
            <a:r>
              <a:rPr lang="pl-PL" sz="2000" dirty="0">
                <a:latin typeface="Consolas" panose="020B0609020204030204" pitchFamily="49" charset="0"/>
              </a:rPr>
              <a:t> (</a:t>
            </a:r>
            <a:r>
              <a:rPr lang="pl-PL" sz="2000" dirty="0" err="1">
                <a:latin typeface="Consolas" panose="020B0609020204030204" pitchFamily="49" charset="0"/>
              </a:rPr>
              <a:t>a.title.endsWith</a:t>
            </a:r>
            <a:r>
              <a:rPr lang="pl-PL" sz="2000" dirty="0">
                <a:latin typeface="Consolas" panose="020B0609020204030204" pitchFamily="49" charset="0"/>
              </a:rPr>
              <a:t>(".")) {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  <a:r>
              <a:rPr lang="pl-PL" sz="2000" dirty="0" err="1">
                <a:latin typeface="Consolas" panose="020B0609020204030204" pitchFamily="49" charset="0"/>
              </a:rPr>
              <a:t>print</a:t>
            </a:r>
            <a:r>
              <a:rPr lang="pl-PL" sz="2000" dirty="0">
                <a:latin typeface="Consolas" panose="020B0609020204030204" pitchFamily="49" charset="0"/>
              </a:rPr>
              <a:t>(</a:t>
            </a:r>
            <a:r>
              <a:rPr lang="pl-PL" sz="2000" dirty="0" err="1">
                <a:latin typeface="Consolas" panose="020B0609020204030204" pitchFamily="49" charset="0"/>
              </a:rPr>
              <a:t>a.title</a:t>
            </a:r>
            <a:r>
              <a:rPr lang="pl-PL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  <a:r>
              <a:rPr lang="pl-PL" sz="2000" dirty="0" err="1">
                <a:latin typeface="Consolas" panose="020B0609020204030204" pitchFamily="49" charset="0"/>
              </a:rPr>
              <a:t>a.title</a:t>
            </a:r>
            <a:r>
              <a:rPr lang="pl-PL" sz="2000" dirty="0">
                <a:latin typeface="Consolas" panose="020B0609020204030204" pitchFamily="49" charset="0"/>
              </a:rPr>
              <a:t> = </a:t>
            </a:r>
            <a:r>
              <a:rPr lang="pl-PL" sz="2000" dirty="0" err="1">
                <a:latin typeface="Consolas" panose="020B0609020204030204" pitchFamily="49" charset="0"/>
              </a:rPr>
              <a:t>a.title.substring</a:t>
            </a:r>
            <a:r>
              <a:rPr lang="pl-PL" sz="2000" dirty="0">
                <a:latin typeface="Consolas" panose="020B0609020204030204" pitchFamily="49" charset="0"/>
              </a:rPr>
              <a:t>(0,a.title.length-1);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  <a:r>
              <a:rPr lang="pl-PL" sz="2000" dirty="0" err="1">
                <a:latin typeface="Consolas" panose="020B0609020204030204" pitchFamily="49" charset="0"/>
              </a:rPr>
              <a:t>print</a:t>
            </a:r>
            <a:r>
              <a:rPr lang="pl-PL" sz="2000" dirty="0">
                <a:latin typeface="Consolas" panose="020B0609020204030204" pitchFamily="49" charset="0"/>
              </a:rPr>
              <a:t>(</a:t>
            </a:r>
            <a:r>
              <a:rPr lang="pl-PL" sz="2000" dirty="0" err="1">
                <a:latin typeface="Consolas" panose="020B0609020204030204" pitchFamily="49" charset="0"/>
              </a:rPr>
              <a:t>a.title</a:t>
            </a:r>
            <a:r>
              <a:rPr lang="pl-PL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  <a:r>
              <a:rPr lang="pl-PL" sz="2000" dirty="0" err="1">
                <a:latin typeface="Consolas" panose="020B0609020204030204" pitchFamily="49" charset="0"/>
              </a:rPr>
              <a:t>jcr.saveOrUpdate</a:t>
            </a:r>
            <a:r>
              <a:rPr lang="pl-PL" sz="2000" dirty="0">
                <a:latin typeface="Consolas" panose="020B0609020204030204" pitchFamily="49" charset="0"/>
              </a:rPr>
              <a:t>(a, </a:t>
            </a:r>
            <a:r>
              <a:rPr lang="pl-PL" sz="2000" dirty="0" err="1">
                <a:latin typeface="Consolas" panose="020B0609020204030204" pitchFamily="49" charset="0"/>
              </a:rPr>
              <a:t>Packages.pl.edu.pw.ii.framework.dao.GenericDAO$SaveMode.SAVE</a:t>
            </a:r>
            <a:r>
              <a:rPr lang="pl-PL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476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10515600" cy="4870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Przykład 3: Aktualizacja </a:t>
            </a:r>
            <a:r>
              <a:rPr lang="pl-PL" dirty="0" err="1"/>
              <a:t>cytowań</a:t>
            </a:r>
            <a:r>
              <a:rPr lang="pl-PL" dirty="0"/>
              <a:t> scholar dla danego autora: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72E35DF-1287-A44F-E654-766665E8F278}"/>
              </a:ext>
            </a:extLst>
          </p:cNvPr>
          <p:cNvSpPr txBox="1"/>
          <p:nvPr/>
        </p:nvSpPr>
        <p:spPr>
          <a:xfrm>
            <a:off x="1023150" y="2589566"/>
            <a:ext cx="8928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authorId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"WEITI-fa2564c9-3b69-4d0e-b03e-64bc6f279911"</a:t>
            </a:r>
          </a:p>
          <a:p>
            <a:pPr algn="l"/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author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component('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daoHelper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').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getEntity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authorId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component('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googleScholarService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').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googleScholarUpdater.update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author</a:t>
            </a:r>
            <a:r>
              <a:rPr lang="pl-PL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977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10515600" cy="4870143"/>
          </a:xfrm>
        </p:spPr>
        <p:txBody>
          <a:bodyPr>
            <a:normAutofit/>
          </a:bodyPr>
          <a:lstStyle/>
          <a:p>
            <a:r>
              <a:rPr lang="pl-PL" dirty="0"/>
              <a:t>Zastosowania:</a:t>
            </a:r>
          </a:p>
          <a:p>
            <a:pPr lvl="1"/>
            <a:r>
              <a:rPr lang="pl-PL" dirty="0"/>
              <a:t>	Testy działania systemu</a:t>
            </a:r>
          </a:p>
          <a:p>
            <a:pPr lvl="1"/>
            <a:r>
              <a:rPr lang="pl-PL" dirty="0"/>
              <a:t>	Zmiany globalne</a:t>
            </a:r>
          </a:p>
          <a:p>
            <a:pPr lvl="1"/>
            <a:r>
              <a:rPr lang="pl-PL" dirty="0"/>
              <a:t>	Importy z zewnętrznych plików lub baz danych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Ten sam język skryptowy stosowany jest w: </a:t>
            </a:r>
          </a:p>
          <a:p>
            <a:pPr lvl="1"/>
            <a:r>
              <a:rPr lang="pl-PL" dirty="0"/>
              <a:t>	definicji zadań wykonywanych okresowo (</a:t>
            </a:r>
            <a:r>
              <a:rPr lang="pl-PL" dirty="0" err="1"/>
              <a:t>scheduler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	oraz formatach eksportu (także w </a:t>
            </a:r>
            <a:r>
              <a:rPr lang="pl-PL" dirty="0" err="1"/>
              <a:t>piwotach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641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10515600" cy="48701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 do wykonywania: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Nashorn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składnia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operuje na obiektach Java i ma dostęp do wszystkich pakietów JDK; wniosek: szukaj przykładów w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javie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zmieniaj składnie na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(najlepiej w najprostszej składni);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javadocs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(https://docs.oracle.com/javase/11/docs/api/)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też dostęp do wszystkich komponentów aplikacji (bo omega działa w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javie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wniosek -&gt; przydaje się dostęp do kodu źródłowego omegi (ale można to obejść, dzięki temu, że 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dużo wie o uruchamianym przez nią kodzie, przykład dalej)</a:t>
            </a: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927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Skrypty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10515600" cy="48701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Szukaj przykładów w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javie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zamieniaj na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Niepotrzebna klasa i funkcja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Niepotrzebne typy zmiennych, wystarczy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nawet można go pominąć)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Niepotrzebne średniki (chyba, że nie ma końca linii)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 wskazywanie pakietów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Niektóre nazwy zmiennych zakazane (np. in, org)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Łapanie wyjątków nie jest obowiązkowe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Getery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setery wywoływane niejawnie przy próbie dostępu do pól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109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605117"/>
            <a:ext cx="11559988" cy="6064624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java.io.File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Import the File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class</a:t>
            </a:r>
            <a:endParaRPr lang="pl-PL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java.io.FileNotFoundException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Import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to handle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errors</a:t>
            </a:r>
            <a:endParaRPr lang="pl-PL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java.util.Scanner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Import the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pl-PL" sz="105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files</a:t>
            </a:r>
            <a:endParaRPr lang="pl-PL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ReadFile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myObj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File(</a:t>
            </a:r>
            <a:r>
              <a:rPr lang="pl-PL" sz="10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"filename.txt"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myObj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myReader.hasNextLine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l-PL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data =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myReader.nextLine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System.out.println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myReader.close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pl-PL" sz="10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FileNotFoundException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e) {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System.out.println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0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l-PL" sz="105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An</a:t>
            </a:r>
            <a:r>
              <a:rPr lang="pl-PL" sz="10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error </a:t>
            </a:r>
            <a:r>
              <a:rPr lang="pl-PL" sz="105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occurred</a:t>
            </a:r>
            <a:r>
              <a:rPr lang="pl-PL" sz="10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."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pl-PL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e.printStackTrace</a:t>
            </a: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marL="0" indent="0">
              <a:buNone/>
            </a:pPr>
            <a: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pl-PL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pl-PL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l-PL" sz="1800" b="1" dirty="0" err="1">
                <a:solidFill>
                  <a:srgbClr val="000000"/>
                </a:solidFill>
              </a:rPr>
              <a:t>Nashorn</a:t>
            </a:r>
            <a:r>
              <a:rPr lang="pl-PL" sz="1800" b="1" dirty="0">
                <a:solidFill>
                  <a:srgbClr val="000000"/>
                </a:solidFill>
              </a:rPr>
              <a:t> </a:t>
            </a:r>
            <a:r>
              <a:rPr lang="pl-PL" sz="1800" b="1" dirty="0" err="1">
                <a:solidFill>
                  <a:srgbClr val="000000"/>
                </a:solidFill>
              </a:rPr>
              <a:t>Javascript</a:t>
            </a:r>
            <a:endParaRPr lang="pl-PL" sz="1800" b="1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myObj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Packages.java.io.File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"filename.txt"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Packages.java.util.Scanner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myObj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myReader.hasNextLine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data =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myReader.nextLine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Packages.java.lang.System.out.println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myReader.close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B76D662-49AE-4DCD-93AD-F72A4328FCDE}"/>
              </a:ext>
            </a:extLst>
          </p:cNvPr>
          <p:cNvSpPr txBox="1"/>
          <p:nvPr/>
        </p:nvSpPr>
        <p:spPr>
          <a:xfrm>
            <a:off x="432098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64F7591-EA30-45DD-A2AA-8FD081482218}"/>
              </a:ext>
            </a:extLst>
          </p:cNvPr>
          <p:cNvSpPr txBox="1"/>
          <p:nvPr/>
        </p:nvSpPr>
        <p:spPr>
          <a:xfrm>
            <a:off x="277906" y="8965"/>
            <a:ext cx="8535798" cy="7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Przykład: czytanie z pliku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https://www.w3schools.com/java/java_files_read.asp</a:t>
            </a:r>
            <a:r>
              <a:rPr lang="pl-PL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12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075"/>
            <a:ext cx="10515600" cy="62110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Przykład: czytanie z URL (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https://docs.oracle.com/javase/tutorial/networking/urls/readingURL.html</a:t>
            </a:r>
            <a:r>
              <a:rPr lang="pl-P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oracle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URL(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"https://www.oracle.com/"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BufferedReader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 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BufferedReader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InputStreamReader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oracle.openStream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()));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in.readLine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!=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System.out.println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in.close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l-PL" sz="1800" b="1" dirty="0" err="1">
                <a:solidFill>
                  <a:srgbClr val="000000"/>
                </a:solidFill>
              </a:rPr>
              <a:t>Nashorn</a:t>
            </a:r>
            <a:r>
              <a:rPr lang="pl-PL" sz="1800" b="1" dirty="0">
                <a:solidFill>
                  <a:srgbClr val="000000"/>
                </a:solidFill>
              </a:rPr>
              <a:t> </a:t>
            </a:r>
            <a:r>
              <a:rPr lang="pl-PL" sz="1800" b="1" dirty="0" err="1">
                <a:solidFill>
                  <a:srgbClr val="000000"/>
                </a:solidFill>
              </a:rPr>
              <a:t>Javascript</a:t>
            </a:r>
            <a:endParaRPr lang="pl-PL" sz="1800" b="1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oracle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Packages.java.net.URL(</a:t>
            </a:r>
            <a:r>
              <a:rPr lang="pl-PL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"https://www.oracle.com/"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Packages.java.io.BufferedReader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Packages.java.io.InputStreamReader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oracle.openStream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()));</a:t>
            </a:r>
          </a:p>
          <a:p>
            <a:pPr marL="0" indent="0">
              <a:buNone/>
            </a:pPr>
            <a:b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input.readLine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!= </a:t>
            </a:r>
            <a:r>
              <a:rPr lang="pl-PL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inputLine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input.close</a:t>
            </a:r>
            <a:r>
              <a:rPr lang="pl-PL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B76D662-49AE-4DCD-93AD-F72A4328FCDE}"/>
              </a:ext>
            </a:extLst>
          </p:cNvPr>
          <p:cNvSpPr txBox="1"/>
          <p:nvPr/>
        </p:nvSpPr>
        <p:spPr>
          <a:xfrm>
            <a:off x="432098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4CFFD48-E3DE-4751-A877-488DB2E9B941}"/>
              </a:ext>
            </a:extLst>
          </p:cNvPr>
          <p:cNvSpPr txBox="1"/>
          <p:nvPr/>
        </p:nvSpPr>
        <p:spPr>
          <a:xfrm>
            <a:off x="6632080" y="1362636"/>
            <a:ext cx="460895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Uwaga: in jest słowem kluczowym w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javascript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trzeba użyć innej nazwy zmiennej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60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075"/>
            <a:ext cx="10515600" cy="62110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Przykład:  stworzenie nowego rekordu w Omedze</a:t>
            </a:r>
          </a:p>
          <a:p>
            <a:pPr marL="0" indent="0">
              <a:lnSpc>
                <a:spcPct val="107000"/>
              </a:lnSpc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lang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Packages.model.Language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lang.namePL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l-PL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elficki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pl-PL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lang.nameEN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pl-PL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Elvish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pl-PL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dao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component(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pl-PL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jcrDAO</a:t>
            </a:r>
            <a:r>
              <a:rPr lang="pl-PL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dao.saveOrUpdate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lang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l-PL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Packages.pl.edu.pw.ii.framework.dao.GenericDAO.SaveMode.SAVE</a:t>
            </a:r>
            <a:r>
              <a:rPr lang="pl-PL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pl-PL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2000" b="0" dirty="0">
                <a:solidFill>
                  <a:srgbClr val="000000"/>
                </a:solidFill>
                <a:effectLst/>
              </a:rPr>
              <a:t>Przydatna znajomość modelu danych: /</a:t>
            </a:r>
            <a:r>
              <a:rPr lang="pl-PL" sz="2000" b="0" dirty="0" err="1">
                <a:solidFill>
                  <a:srgbClr val="000000"/>
                </a:solidFill>
                <a:effectLst/>
              </a:rPr>
              <a:t>doc</a:t>
            </a:r>
            <a:r>
              <a:rPr lang="pl-PL" sz="2000" b="0" dirty="0">
                <a:solidFill>
                  <a:srgbClr val="000000"/>
                </a:solidFill>
                <a:effectLst/>
              </a:rPr>
              <a:t>/all.html</a:t>
            </a:r>
          </a:p>
          <a:p>
            <a:pPr marL="0" indent="0">
              <a:buNone/>
            </a:pPr>
            <a:r>
              <a:rPr lang="pl-PL" sz="2000" b="0" dirty="0">
                <a:solidFill>
                  <a:srgbClr val="000000"/>
                </a:solidFill>
                <a:effectLst/>
              </a:rPr>
              <a:t>Skąd mam wiedzieć jakie komponenty są dostępne i jak z nich korzystać?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z istniejących przykładów</a:t>
            </a:r>
          </a:p>
          <a:p>
            <a:pPr>
              <a:buFontTx/>
              <a:buChar char="-"/>
            </a:pPr>
            <a:r>
              <a:rPr lang="pl-PL" sz="2000" b="0" dirty="0">
                <a:solidFill>
                  <a:srgbClr val="000000"/>
                </a:solidFill>
                <a:effectLst/>
              </a:rPr>
              <a:t>z kodu źródłowego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z mechanizmów „</a:t>
            </a:r>
            <a:r>
              <a:rPr lang="pl-PL" sz="2000" dirty="0" err="1">
                <a:solidFill>
                  <a:srgbClr val="000000"/>
                </a:solidFill>
              </a:rPr>
              <a:t>reflection</a:t>
            </a:r>
            <a:r>
              <a:rPr lang="pl-PL" sz="2000" dirty="0">
                <a:solidFill>
                  <a:srgbClr val="000000"/>
                </a:solidFill>
              </a:rPr>
              <a:t>” w </a:t>
            </a:r>
            <a:r>
              <a:rPr lang="pl-PL" sz="2000" dirty="0" err="1">
                <a:solidFill>
                  <a:srgbClr val="000000"/>
                </a:solidFill>
              </a:rPr>
              <a:t>javie</a:t>
            </a:r>
            <a:endParaRPr lang="pl-PL" sz="20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B76D662-49AE-4DCD-93AD-F72A4328FCDE}"/>
              </a:ext>
            </a:extLst>
          </p:cNvPr>
          <p:cNvSpPr txBox="1"/>
          <p:nvPr/>
        </p:nvSpPr>
        <p:spPr>
          <a:xfrm>
            <a:off x="432098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492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6D854-C2DC-143B-8E7A-9173F258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wszystkich komponentów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EF0DD-86BB-F74A-7DC2-37A6A559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653D0-7098-EA3D-1DC4-AC34CA349B3C}"/>
              </a:ext>
            </a:extLst>
          </p:cNvPr>
          <p:cNvSpPr txBox="1"/>
          <p:nvPr/>
        </p:nvSpPr>
        <p:spPr>
          <a:xfrm>
            <a:off x="1000124" y="2655838"/>
            <a:ext cx="92487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appContext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org.jboss.seam.contexts.Contexts.getApplicationContext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appContext.getNames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pl-PL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(i </a:t>
            </a:r>
            <a:r>
              <a:rPr lang="pl-PL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x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appContext.get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[i])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(x)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498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5070F-2ECA-14F7-7D58-1F4F79D1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„Dokumentacja” komponentu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A3C524-930C-D747-6C14-E15BCEEB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1317"/>
            <a:ext cx="10515600" cy="1355646"/>
          </a:xfrm>
        </p:spPr>
        <p:txBody>
          <a:bodyPr/>
          <a:lstStyle/>
          <a:p>
            <a:r>
              <a:rPr lang="pl-PL" dirty="0"/>
              <a:t>warto też szukać przykładów w istniejących formatach eksportu (zapytanie </a:t>
            </a:r>
            <a:r>
              <a:rPr lang="pl-PL" dirty="0" err="1"/>
              <a:t>indicatorHelper</a:t>
            </a:r>
            <a:r>
              <a:rPr lang="pl-PL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664347C-4FEA-F8BE-07EF-6D205BC4C728}"/>
              </a:ext>
            </a:extLst>
          </p:cNvPr>
          <p:cNvSpPr txBox="1"/>
          <p:nvPr/>
        </p:nvSpPr>
        <p:spPr>
          <a:xfrm>
            <a:off x="923925" y="2240340"/>
            <a:ext cx="96202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component(</a:t>
            </a:r>
            <a:r>
              <a:rPr lang="pl-PL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pl-PL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indicatorHelper</a:t>
            </a:r>
            <a:r>
              <a:rPr lang="pl-PL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l-PL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clazz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comp.getClass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getSuperclass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allMethods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clazz.getMethods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   </a:t>
            </a:r>
          </a:p>
          <a:p>
            <a:r>
              <a:rPr lang="pl-PL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pl-PL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i=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i&lt;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allMethods.length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i++) {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allMethods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[i]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pl-PL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69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9BC7D-9DEA-557D-8281-85444D56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 przestrodze</a:t>
            </a:r>
          </a:p>
        </p:txBody>
      </p:sp>
      <p:pic>
        <p:nvPicPr>
          <p:cNvPr id="5" name="Symbol zastępczy zawartości 4" descr="Ostrzeżenie z wypełnieniem pełnym">
            <a:extLst>
              <a:ext uri="{FF2B5EF4-FFF2-40B4-BE49-F238E27FC236}">
                <a16:creationId xmlns:a16="http://schemas.microsoft.com/office/drawing/2014/main" id="{3CEA1393-9251-B3A3-53CE-51990837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844" y="365125"/>
            <a:ext cx="1258956" cy="1258956"/>
          </a:xfr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C8D1613-C05A-F34C-3E89-736933854F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dirty="0"/>
              <a:t>Własne zmiany w istniejących szablonach/raportach blokują ich aktualizację przy zmianie wersji omegi</a:t>
            </a:r>
          </a:p>
          <a:p>
            <a:pPr lvl="1"/>
            <a:r>
              <a:rPr lang="pl-PL" dirty="0"/>
              <a:t>zmiany lokalne mają pierwszeństwo na zmianami przychodzącymi z nową wersją</a:t>
            </a:r>
          </a:p>
          <a:p>
            <a:pPr lvl="1"/>
            <a:r>
              <a:rPr lang="pl-PL" dirty="0"/>
              <a:t>po aktualizacji wersji warto sprawdzić, czy ta wersja nie przyniosła zmian w szablonach/raportach zmienionych lokalnie (na przykład nowe pola na formularzu wynikające ze zmian w modelu danych)</a:t>
            </a:r>
          </a:p>
          <a:p>
            <a:pPr lvl="1"/>
            <a:r>
              <a:rPr lang="pl-PL" dirty="0"/>
              <a:t>przy dużej liczbie zmian jest to czasochłonne i uciążliwe</a:t>
            </a:r>
          </a:p>
        </p:txBody>
      </p:sp>
    </p:spTree>
    <p:extLst>
      <p:ext uri="{BB962C8B-B14F-4D97-AF65-F5344CB8AC3E}">
        <p14:creationId xmlns:p14="http://schemas.microsoft.com/office/powerpoint/2010/main" val="2336273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1954555-3007-4C30-9A06-9D0D49E0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8" y="2903605"/>
            <a:ext cx="2720388" cy="3079911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5FBBDBE9-9FC2-48C3-BDBE-9FBCD46F4EFE}"/>
              </a:ext>
            </a:extLst>
          </p:cNvPr>
          <p:cNvCxnSpPr/>
          <p:nvPr/>
        </p:nvCxnSpPr>
        <p:spPr>
          <a:xfrm flipH="1">
            <a:off x="1556432" y="5525984"/>
            <a:ext cx="8345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4697353" y="1203610"/>
            <a:ext cx="61105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Czym są szablony?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Definicją wyglądu każdej strony znajdującej się w Omedze (mającej swój adres URL, np. /</a:t>
            </a:r>
            <a:r>
              <a:rPr lang="pl-PL" dirty="0" err="1"/>
              <a:t>about.seam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…oraz części składowych tych stron (np. skróconych opisów publikacji, pól wyszukiwawczych, pól na formularzach,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sz="2400" dirty="0"/>
              <a:t>Zastosowania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Modyfikacja zawartości stron zawierających informacje o jednostce lub wdrożeniu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Tworzenie nowych stron z adresem URL w ramach adresu aplikacji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Tworzenie szablonów stron na potrzeby raportów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Dostosowanie wyglądu dowolnej strony lub raportu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Dostosowanie wyglądu powtarzających się w wielu miejscach fragmentów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Doraźne naprawienie błędów przed wydaniem nowej wersji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Grafika 5" descr="Znacznik wyboru z wypełnieniem pełnym">
            <a:extLst>
              <a:ext uri="{FF2B5EF4-FFF2-40B4-BE49-F238E27FC236}">
                <a16:creationId xmlns:a16="http://schemas.microsoft.com/office/drawing/2014/main" id="{FCEAE1BA-91B3-FEDD-0AC5-E5906D5D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4307" y="3338208"/>
            <a:ext cx="372639" cy="372639"/>
          </a:xfrm>
          <a:prstGeom prst="rect">
            <a:avLst/>
          </a:prstGeom>
        </p:spPr>
      </p:pic>
      <p:pic>
        <p:nvPicPr>
          <p:cNvPr id="10" name="Grafika 9" descr="Ostrzeżenie z wypełnieniem pełnym">
            <a:extLst>
              <a:ext uri="{FF2B5EF4-FFF2-40B4-BE49-F238E27FC236}">
                <a16:creationId xmlns:a16="http://schemas.microsoft.com/office/drawing/2014/main" id="{DA43E988-A634-AEAF-23E3-9394DAB1A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8512" y="4697122"/>
            <a:ext cx="422898" cy="422898"/>
          </a:xfrm>
          <a:prstGeom prst="rect">
            <a:avLst/>
          </a:prstGeom>
        </p:spPr>
      </p:pic>
      <p:pic>
        <p:nvPicPr>
          <p:cNvPr id="11" name="Grafika 10" descr="Ostrzeżenie z wypełnieniem pełnym">
            <a:extLst>
              <a:ext uri="{FF2B5EF4-FFF2-40B4-BE49-F238E27FC236}">
                <a16:creationId xmlns:a16="http://schemas.microsoft.com/office/drawing/2014/main" id="{065FCC76-75FA-4581-E005-0DE5B95B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8512" y="5103086"/>
            <a:ext cx="422898" cy="422898"/>
          </a:xfrm>
          <a:prstGeom prst="rect">
            <a:avLst/>
          </a:prstGeom>
        </p:spPr>
      </p:pic>
      <p:pic>
        <p:nvPicPr>
          <p:cNvPr id="12" name="Grafika 11" descr="Znacznik wyboru z wypełnieniem pełnym">
            <a:extLst>
              <a:ext uri="{FF2B5EF4-FFF2-40B4-BE49-F238E27FC236}">
                <a16:creationId xmlns:a16="http://schemas.microsoft.com/office/drawing/2014/main" id="{876B61AD-1F2A-1069-428E-C607CDD9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4306" y="3848859"/>
            <a:ext cx="372639" cy="372639"/>
          </a:xfrm>
          <a:prstGeom prst="rect">
            <a:avLst/>
          </a:prstGeom>
        </p:spPr>
      </p:pic>
      <p:pic>
        <p:nvPicPr>
          <p:cNvPr id="13" name="Grafika 12" descr="Znacznik wyboru z wypełnieniem pełnym">
            <a:extLst>
              <a:ext uri="{FF2B5EF4-FFF2-40B4-BE49-F238E27FC236}">
                <a16:creationId xmlns:a16="http://schemas.microsoft.com/office/drawing/2014/main" id="{198E1CA2-0AC5-0198-7018-6BCB3AF0A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1354" y="4365018"/>
            <a:ext cx="372639" cy="372639"/>
          </a:xfrm>
          <a:prstGeom prst="rect">
            <a:avLst/>
          </a:prstGeom>
        </p:spPr>
      </p:pic>
      <p:pic>
        <p:nvPicPr>
          <p:cNvPr id="3" name="Grafika 2" descr="Ostrzeżenie z wypełnieniem pełnym">
            <a:extLst>
              <a:ext uri="{FF2B5EF4-FFF2-40B4-BE49-F238E27FC236}">
                <a16:creationId xmlns:a16="http://schemas.microsoft.com/office/drawing/2014/main" id="{E03336FE-6E26-8919-98E6-49A5E55F7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8512" y="5478734"/>
            <a:ext cx="422898" cy="4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5FBBDBE9-9FC2-48C3-BDBE-9FBCD46F4EFE}"/>
              </a:ext>
            </a:extLst>
          </p:cNvPr>
          <p:cNvCxnSpPr/>
          <p:nvPr/>
        </p:nvCxnSpPr>
        <p:spPr>
          <a:xfrm flipH="1">
            <a:off x="2970185" y="5558409"/>
            <a:ext cx="8345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5884127" y="1645074"/>
            <a:ext cx="611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Aktywne</a:t>
            </a:r>
            <a:r>
              <a:rPr lang="pl-PL" dirty="0"/>
              <a:t> / </a:t>
            </a:r>
            <a:r>
              <a:rPr lang="pl-PL" dirty="0">
                <a:solidFill>
                  <a:srgbClr val="FF0000"/>
                </a:solidFill>
              </a:rPr>
              <a:t>Nieaktywne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Zmiany lokalne (formaty aktywne) mają pierwszeństwo nad zmianami wprowadzanymi w aktualizacjach systemu!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FA2B123-C4F6-4655-9760-B623E0B0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6" y="1585914"/>
            <a:ext cx="532521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BD083B-A9C6-4C64-A030-210290EC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92"/>
            <a:ext cx="11766259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5516575" y="8392"/>
            <a:ext cx="657681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Szablon dla strony http://repo-dev.ii.pw.edu.pl/RepoTest/admin/systemConfiguration.seam</a:t>
            </a:r>
            <a:endParaRPr lang="pl-PL" dirty="0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027CAC0-9D93-4DFC-8BB8-D2613CF2793E}"/>
              </a:ext>
            </a:extLst>
          </p:cNvPr>
          <p:cNvCxnSpPr/>
          <p:nvPr/>
        </p:nvCxnSpPr>
        <p:spPr>
          <a:xfrm flipH="1" flipV="1">
            <a:off x="3621741" y="107576"/>
            <a:ext cx="1894834" cy="257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57DE1C-E543-4B4C-827C-083ACEA830B2}"/>
              </a:ext>
            </a:extLst>
          </p:cNvPr>
          <p:cNvSpPr txBox="1"/>
          <p:nvPr/>
        </p:nvSpPr>
        <p:spPr>
          <a:xfrm>
            <a:off x="5701552" y="2227729"/>
            <a:ext cx="383241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Aktualna zawartość szablonu</a:t>
            </a:r>
            <a:endParaRPr lang="pl-PL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C8BAF10-690D-44D6-87BD-8155449A76CC}"/>
              </a:ext>
            </a:extLst>
          </p:cNvPr>
          <p:cNvCxnSpPr>
            <a:cxnSpLocks/>
          </p:cNvCxnSpPr>
          <p:nvPr/>
        </p:nvCxnSpPr>
        <p:spPr>
          <a:xfrm flipH="1">
            <a:off x="5002306" y="2428469"/>
            <a:ext cx="699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B8A8396-5440-49F5-9583-66379A0E9697}"/>
              </a:ext>
            </a:extLst>
          </p:cNvPr>
          <p:cNvCxnSpPr>
            <a:cxnSpLocks/>
          </p:cNvCxnSpPr>
          <p:nvPr/>
        </p:nvCxnSpPr>
        <p:spPr>
          <a:xfrm flipH="1">
            <a:off x="5235388" y="2597061"/>
            <a:ext cx="466164" cy="166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BF46C83-B011-45CA-8AAC-29FA41D7ADD8}"/>
              </a:ext>
            </a:extLst>
          </p:cNvPr>
          <p:cNvSpPr txBox="1"/>
          <p:nvPr/>
        </p:nvSpPr>
        <p:spPr>
          <a:xfrm>
            <a:off x="7521388" y="2911017"/>
            <a:ext cx="383241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Oryginalna zawartość szablonu (z pliku </a:t>
            </a:r>
            <a:r>
              <a:rPr lang="pl-PL" dirty="0" err="1">
                <a:solidFill>
                  <a:schemeClr val="accent1"/>
                </a:solidFill>
              </a:rPr>
              <a:t>itm</a:t>
            </a:r>
            <a:r>
              <a:rPr lang="pl-PL" dirty="0">
                <a:solidFill>
                  <a:schemeClr val="accent1"/>
                </a:solidFill>
              </a:rPr>
              <a:t>-*.</a:t>
            </a:r>
            <a:r>
              <a:rPr lang="pl-PL" dirty="0" err="1">
                <a:solidFill>
                  <a:schemeClr val="accent1"/>
                </a:solidFill>
              </a:rPr>
              <a:t>ear</a:t>
            </a:r>
            <a:r>
              <a:rPr lang="pl-PL" dirty="0">
                <a:solidFill>
                  <a:schemeClr val="accent1"/>
                </a:solidFill>
              </a:rPr>
              <a:t>)</a:t>
            </a:r>
            <a:endParaRPr lang="pl-PL" dirty="0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4A03717F-2549-483D-ABD9-FDA9AF945488}"/>
              </a:ext>
            </a:extLst>
          </p:cNvPr>
          <p:cNvCxnSpPr>
            <a:cxnSpLocks/>
          </p:cNvCxnSpPr>
          <p:nvPr/>
        </p:nvCxnSpPr>
        <p:spPr>
          <a:xfrm>
            <a:off x="9045388" y="3557348"/>
            <a:ext cx="0" cy="889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0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261541" y="2157398"/>
            <a:ext cx="258542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hello.</a:t>
            </a:r>
            <a:r>
              <a:rPr lang="pl-PL" dirty="0" err="1">
                <a:solidFill>
                  <a:schemeClr val="accent1"/>
                </a:solidFill>
                <a:highlight>
                  <a:srgbClr val="FFFF00"/>
                </a:highlight>
              </a:rPr>
              <a:t>xhtml</a:t>
            </a:r>
            <a:endParaRPr lang="pl-PL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&lt;body&gt;</a:t>
            </a:r>
          </a:p>
          <a:p>
            <a:r>
              <a:rPr lang="pl-PL" dirty="0"/>
              <a:t>&lt;h1&gt;Hello World!&lt;/h1&gt;</a:t>
            </a:r>
          </a:p>
          <a:p>
            <a:r>
              <a:rPr lang="pl-PL" dirty="0"/>
              <a:t>&lt;/body&gt;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A4D374-6496-B86C-7496-1B3CF9D22C9D}"/>
              </a:ext>
            </a:extLst>
          </p:cNvPr>
          <p:cNvSpPr txBox="1"/>
          <p:nvPr/>
        </p:nvSpPr>
        <p:spPr>
          <a:xfrm>
            <a:off x="3800270" y="2157398"/>
            <a:ext cx="229573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Java Server </a:t>
            </a:r>
            <a:r>
              <a:rPr lang="pl-PL" dirty="0" err="1">
                <a:solidFill>
                  <a:schemeClr val="accent1"/>
                </a:solidFill>
              </a:rPr>
              <a:t>Faces</a:t>
            </a:r>
            <a:r>
              <a:rPr lang="pl-PL" dirty="0">
                <a:solidFill>
                  <a:schemeClr val="accent1"/>
                </a:solidFill>
              </a:rPr>
              <a:t> (JSF)</a:t>
            </a:r>
          </a:p>
          <a:p>
            <a:r>
              <a:rPr lang="pl-PL" dirty="0" err="1">
                <a:solidFill>
                  <a:schemeClr val="accent1"/>
                </a:solidFill>
              </a:rPr>
              <a:t>Servlet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09547A-7A37-6721-3309-B43495D4A0FC}"/>
              </a:ext>
            </a:extLst>
          </p:cNvPr>
          <p:cNvSpPr txBox="1"/>
          <p:nvPr/>
        </p:nvSpPr>
        <p:spPr>
          <a:xfrm>
            <a:off x="7490300" y="2168874"/>
            <a:ext cx="470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URL: http://wizzar.ii.pw.edu.pl/RepoTest/hello.</a:t>
            </a:r>
            <a:r>
              <a:rPr lang="pl-PL" dirty="0">
                <a:solidFill>
                  <a:schemeClr val="accent1"/>
                </a:solidFill>
                <a:highlight>
                  <a:srgbClr val="FFFF00"/>
                </a:highlight>
              </a:rPr>
              <a:t>seam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EA2E5C7-7BC0-2ED7-F6A8-A302F85D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77" y="2952015"/>
            <a:ext cx="5001323" cy="18100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172325-2683-3F6F-FD10-6DEC481C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77" y="4621105"/>
            <a:ext cx="5182323" cy="1848108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118E7BF-2669-482A-D275-FC7CC0524F60}"/>
              </a:ext>
            </a:extLst>
          </p:cNvPr>
          <p:cNvCxnSpPr>
            <a:stCxn id="8" idx="3"/>
            <a:endCxn id="3" idx="1"/>
          </p:cNvCxnSpPr>
          <p:nvPr/>
        </p:nvCxnSpPr>
        <p:spPr>
          <a:xfrm flipV="1">
            <a:off x="2846963" y="2480564"/>
            <a:ext cx="953307" cy="55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95FD4D-A5A6-24B2-A79C-3E588BA3FF5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096000" y="2480564"/>
            <a:ext cx="1094677" cy="47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F0BB91B-6EF9-8D20-552E-BE6D3DD31B20}"/>
              </a:ext>
            </a:extLst>
          </p:cNvPr>
          <p:cNvSpPr txBox="1"/>
          <p:nvPr/>
        </p:nvSpPr>
        <p:spPr>
          <a:xfrm>
            <a:off x="3509748" y="2905847"/>
            <a:ext cx="298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Przetwarzanie wartości:</a:t>
            </a:r>
          </a:p>
          <a:p>
            <a:pPr marL="285750" indent="-285750">
              <a:buFontTx/>
              <a:buChar char="-"/>
            </a:pPr>
            <a:r>
              <a:rPr lang="pl-PL" dirty="0"/>
              <a:t>wykonanie wyrażeń EL</a:t>
            </a:r>
          </a:p>
          <a:p>
            <a:pPr marL="285750" indent="-285750">
              <a:buFontTx/>
              <a:buChar char="-"/>
            </a:pPr>
            <a:r>
              <a:rPr lang="pl-PL" dirty="0"/>
              <a:t>interpretacja obsługiwanych znaczników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0A576B0-07CD-E9F5-A6EA-859C036C3F86}"/>
              </a:ext>
            </a:extLst>
          </p:cNvPr>
          <p:cNvSpPr txBox="1"/>
          <p:nvPr/>
        </p:nvSpPr>
        <p:spPr>
          <a:xfrm>
            <a:off x="2411627" y="5243643"/>
            <a:ext cx="404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tym przykładzie nie ma EL ani znaczników obsługiwanych po stronie serwera, więc wynikiem przetwarzania jest ta sama, niezmieniona wartość</a:t>
            </a:r>
          </a:p>
        </p:txBody>
      </p:sp>
    </p:spTree>
    <p:extLst>
      <p:ext uri="{BB962C8B-B14F-4D97-AF65-F5344CB8AC3E}">
        <p14:creationId xmlns:p14="http://schemas.microsoft.com/office/powerpoint/2010/main" val="282277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Faces</a:t>
            </a:r>
            <a:r>
              <a:rPr lang="pl-PL" dirty="0"/>
              <a:t> </a:t>
            </a:r>
            <a:r>
              <a:rPr lang="pl-PL" dirty="0" err="1"/>
              <a:t>Expression</a:t>
            </a:r>
            <a:r>
              <a:rPr lang="pl-PL" dirty="0"/>
              <a:t> Language (EL)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261540" y="3895405"/>
            <a:ext cx="4644521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&lt;body&gt;</a:t>
            </a:r>
          </a:p>
          <a:p>
            <a:r>
              <a:rPr lang="pl-PL" dirty="0"/>
              <a:t>&lt;ul&gt;</a:t>
            </a:r>
          </a:p>
          <a:p>
            <a:r>
              <a:rPr lang="pl-PL" dirty="0"/>
              <a:t>  &lt;li&gt;#{21 + 14}&lt;/li&gt;</a:t>
            </a:r>
          </a:p>
          <a:p>
            <a:r>
              <a:rPr lang="pl-PL" dirty="0"/>
              <a:t>  &lt;li&gt;${</a:t>
            </a:r>
            <a:r>
              <a:rPr lang="pl-PL" dirty="0" err="1"/>
              <a:t>messages</a:t>
            </a:r>
            <a:r>
              <a:rPr lang="pl-PL" dirty="0"/>
              <a:t>['</a:t>
            </a:r>
            <a:r>
              <a:rPr lang="pl-PL" dirty="0" err="1"/>
              <a:t>article.abstractPL</a:t>
            </a:r>
            <a:r>
              <a:rPr lang="pl-PL" dirty="0"/>
              <a:t>']}&lt;/li&gt;</a:t>
            </a:r>
          </a:p>
          <a:p>
            <a:r>
              <a:rPr lang="pl-PL" dirty="0"/>
              <a:t>  &lt;li&gt;Twój login to: #{identity.principal}&lt;/li&gt;</a:t>
            </a:r>
          </a:p>
          <a:p>
            <a:r>
              <a:rPr lang="pl-PL" dirty="0"/>
              <a:t>&lt;/ul&gt;</a:t>
            </a:r>
          </a:p>
          <a:p>
            <a:r>
              <a:rPr lang="pl-PL" dirty="0"/>
              <a:t>&lt;/body&gt;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09547A-7A37-6721-3309-B43495D4A0FC}"/>
              </a:ext>
            </a:extLst>
          </p:cNvPr>
          <p:cNvSpPr txBox="1"/>
          <p:nvPr/>
        </p:nvSpPr>
        <p:spPr>
          <a:xfrm>
            <a:off x="7490300" y="2168874"/>
            <a:ext cx="470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URL: http://wizzar.ii.pw.edu.pl/RepoTest/test.seam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95FD4D-A5A6-24B2-A79C-3E588BA3FF5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906061" y="5300919"/>
            <a:ext cx="2379879" cy="25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50B1F92-46BF-B7A5-DE3B-0BA14CA80D68}"/>
              </a:ext>
            </a:extLst>
          </p:cNvPr>
          <p:cNvSpPr txBox="1"/>
          <p:nvPr/>
        </p:nvSpPr>
        <p:spPr>
          <a:xfrm>
            <a:off x="230221" y="1557081"/>
            <a:ext cx="61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https://docs.oracle.com/javaee/7/tutorial/jsf-el.htm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4C15804-87D5-521D-4768-99C201D5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940" y="3092204"/>
            <a:ext cx="4906060" cy="14384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C734B61-3EF4-2885-537F-146274FF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40" y="4673388"/>
            <a:ext cx="5172797" cy="2076740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230221" y="2022114"/>
            <a:ext cx="49886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EL: wyrażenia zawarte w #{} lub ${} (nie ma różnicy)</a:t>
            </a:r>
          </a:p>
        </p:txBody>
      </p:sp>
    </p:spTree>
    <p:extLst>
      <p:ext uri="{BB962C8B-B14F-4D97-AF65-F5344CB8AC3E}">
        <p14:creationId xmlns:p14="http://schemas.microsoft.com/office/powerpoint/2010/main" val="1567219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Znaczniki interpretowane przez JSF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261540" y="3895405"/>
            <a:ext cx="7027720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&lt;body </a:t>
            </a:r>
            <a:r>
              <a:rPr lang="pl-PL" dirty="0" err="1"/>
              <a:t>xmlns:c</a:t>
            </a:r>
            <a:r>
              <a:rPr lang="pl-PL" dirty="0"/>
              <a:t>="http://java.sun.com/</a:t>
            </a:r>
            <a:r>
              <a:rPr lang="pl-PL" dirty="0" err="1"/>
              <a:t>jsp</a:t>
            </a:r>
            <a:r>
              <a:rPr lang="pl-PL" dirty="0"/>
              <a:t>/</a:t>
            </a:r>
            <a:r>
              <a:rPr lang="pl-PL" dirty="0" err="1"/>
              <a:t>jstl</a:t>
            </a:r>
            <a:r>
              <a:rPr lang="pl-PL" dirty="0"/>
              <a:t>/</a:t>
            </a:r>
            <a:r>
              <a:rPr lang="pl-PL" dirty="0" err="1"/>
              <a:t>core</a:t>
            </a:r>
            <a:r>
              <a:rPr lang="pl-PL" dirty="0"/>
              <a:t>"&gt;</a:t>
            </a:r>
          </a:p>
          <a:p>
            <a:r>
              <a:rPr lang="pl-PL" dirty="0"/>
              <a:t>  &lt;</a:t>
            </a:r>
            <a:r>
              <a:rPr lang="pl-PL" dirty="0" err="1"/>
              <a:t>c:if</a:t>
            </a:r>
            <a:r>
              <a:rPr lang="pl-PL" dirty="0"/>
              <a:t> test="#{</a:t>
            </a:r>
            <a:r>
              <a:rPr lang="pl-PL" dirty="0" err="1"/>
              <a:t>localeSelector.language</a:t>
            </a:r>
            <a:r>
              <a:rPr lang="pl-PL" dirty="0"/>
              <a:t> </a:t>
            </a:r>
            <a:r>
              <a:rPr lang="pl-PL" dirty="0" err="1"/>
              <a:t>eq</a:t>
            </a:r>
            <a:r>
              <a:rPr lang="pl-PL" dirty="0"/>
              <a:t> '</a:t>
            </a:r>
            <a:r>
              <a:rPr lang="pl-PL" dirty="0" err="1"/>
              <a:t>pl</a:t>
            </a:r>
            <a:r>
              <a:rPr lang="pl-PL" dirty="0"/>
              <a:t>'}"&gt;Kotek&lt;/</a:t>
            </a:r>
            <a:r>
              <a:rPr lang="pl-PL" dirty="0" err="1"/>
              <a:t>c:if</a:t>
            </a:r>
            <a:r>
              <a:rPr lang="pl-PL" dirty="0"/>
              <a:t>&gt;</a:t>
            </a:r>
          </a:p>
          <a:p>
            <a:r>
              <a:rPr lang="pl-PL" dirty="0"/>
              <a:t>  &lt;</a:t>
            </a:r>
            <a:r>
              <a:rPr lang="pl-PL" dirty="0" err="1"/>
              <a:t>c:if</a:t>
            </a:r>
            <a:r>
              <a:rPr lang="pl-PL" dirty="0"/>
              <a:t> test="#{not (</a:t>
            </a:r>
            <a:r>
              <a:rPr lang="pl-PL" dirty="0" err="1"/>
              <a:t>localeSelector.language</a:t>
            </a:r>
            <a:r>
              <a:rPr lang="pl-PL" dirty="0"/>
              <a:t> </a:t>
            </a:r>
            <a:r>
              <a:rPr lang="pl-PL" dirty="0" err="1"/>
              <a:t>eq</a:t>
            </a:r>
            <a:r>
              <a:rPr lang="pl-PL" dirty="0"/>
              <a:t> '</a:t>
            </a:r>
            <a:r>
              <a:rPr lang="pl-PL" dirty="0" err="1"/>
              <a:t>pl</a:t>
            </a:r>
            <a:r>
              <a:rPr lang="pl-PL" dirty="0"/>
              <a:t>')}"&gt;</a:t>
            </a:r>
            <a:r>
              <a:rPr lang="pl-PL" dirty="0" err="1"/>
              <a:t>Kitten</a:t>
            </a:r>
            <a:r>
              <a:rPr lang="pl-PL" dirty="0"/>
              <a:t>&lt;/</a:t>
            </a:r>
            <a:r>
              <a:rPr lang="pl-PL" dirty="0" err="1"/>
              <a:t>c:if</a:t>
            </a:r>
            <a:r>
              <a:rPr lang="pl-PL" dirty="0"/>
              <a:t>&gt;</a:t>
            </a:r>
          </a:p>
          <a:p>
            <a:r>
              <a:rPr lang="pl-PL" dirty="0"/>
              <a:t>&lt;/body&gt;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09547A-7A37-6721-3309-B43495D4A0FC}"/>
              </a:ext>
            </a:extLst>
          </p:cNvPr>
          <p:cNvSpPr txBox="1"/>
          <p:nvPr/>
        </p:nvSpPr>
        <p:spPr>
          <a:xfrm>
            <a:off x="7490300" y="2168874"/>
            <a:ext cx="470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URL: http://wizzar.ii.pw.edu.pl/RepoTest/test.seam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95FD4D-A5A6-24B2-A79C-3E588BA3FF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289260" y="4911068"/>
            <a:ext cx="518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230222" y="2022113"/>
            <a:ext cx="65661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Niektóre znaczniki (w znanych i jawnie nazwanych przestrzeniach nazw) są interpretowane przez JSF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95F19E-BD61-9406-9A6B-1A4F2EDE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994" y="2789348"/>
            <a:ext cx="4163006" cy="19528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ECE929C-08AD-5BC4-BF13-30CD92E3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94" y="4911067"/>
            <a:ext cx="3677163" cy="158137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330740" y="2905328"/>
            <a:ext cx="7314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np.: JSTL </a:t>
            </a:r>
            <a:r>
              <a:rPr lang="pl-PL" b="1" dirty="0" err="1"/>
              <a:t>core</a:t>
            </a:r>
            <a:r>
              <a:rPr lang="pl-PL" b="1" dirty="0"/>
              <a:t> 	 &lt;c: &gt;</a:t>
            </a:r>
            <a:br>
              <a:rPr lang="pl-PL" dirty="0"/>
            </a:br>
            <a:r>
              <a:rPr lang="pl-PL" dirty="0"/>
              <a:t>https://docs.oracle.com/javaee/5/jstl/1.1/docs/tlddocs/c/tld-summary.html</a:t>
            </a:r>
          </a:p>
          <a:p>
            <a:r>
              <a:rPr lang="pl-PL" dirty="0"/>
              <a:t>https://www.javatpoint.com/jstl-core-tags</a:t>
            </a:r>
          </a:p>
        </p:txBody>
      </p:sp>
    </p:spTree>
    <p:extLst>
      <p:ext uri="{BB962C8B-B14F-4D97-AF65-F5344CB8AC3E}">
        <p14:creationId xmlns:p14="http://schemas.microsoft.com/office/powerpoint/2010/main" val="343824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Znaczniki interpretowane przez JSF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261539" y="3895405"/>
            <a:ext cx="8396078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&lt;body </a:t>
            </a:r>
            <a:r>
              <a:rPr lang="pl-PL" dirty="0" err="1"/>
              <a:t>xmlns:h</a:t>
            </a:r>
            <a:r>
              <a:rPr lang="pl-PL" dirty="0"/>
              <a:t>="http://java.sun.com/</a:t>
            </a:r>
            <a:r>
              <a:rPr lang="pl-PL" dirty="0" err="1"/>
              <a:t>jsf</a:t>
            </a:r>
            <a:r>
              <a:rPr lang="pl-PL" dirty="0"/>
              <a:t>/</a:t>
            </a:r>
            <a:r>
              <a:rPr lang="pl-PL" dirty="0" err="1"/>
              <a:t>html</a:t>
            </a:r>
            <a:r>
              <a:rPr lang="pl-PL" dirty="0"/>
              <a:t>" </a:t>
            </a:r>
            <a:r>
              <a:rPr lang="pl-PL" dirty="0" err="1"/>
              <a:t>xmlns:f</a:t>
            </a:r>
            <a:r>
              <a:rPr lang="pl-PL" dirty="0"/>
              <a:t>="http://java.sun.com/</a:t>
            </a:r>
            <a:r>
              <a:rPr lang="pl-PL" dirty="0" err="1"/>
              <a:t>jsf</a:t>
            </a:r>
            <a:r>
              <a:rPr lang="pl-PL" dirty="0"/>
              <a:t>/</a:t>
            </a:r>
            <a:r>
              <a:rPr lang="pl-PL" dirty="0" err="1"/>
              <a:t>core</a:t>
            </a:r>
            <a:r>
              <a:rPr lang="pl-PL" dirty="0"/>
              <a:t>"&gt;</a:t>
            </a:r>
          </a:p>
          <a:p>
            <a:r>
              <a:rPr lang="pl-PL" dirty="0"/>
              <a:t>  &lt;</a:t>
            </a:r>
            <a:r>
              <a:rPr lang="pl-PL" dirty="0" err="1"/>
              <a:t>h:outputText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="#{</a:t>
            </a:r>
            <a:r>
              <a:rPr lang="pl-PL" dirty="0" err="1"/>
              <a:t>currentDate</a:t>
            </a:r>
            <a:r>
              <a:rPr lang="pl-PL" dirty="0"/>
              <a:t>}"&gt;</a:t>
            </a:r>
          </a:p>
          <a:p>
            <a:r>
              <a:rPr lang="pl-PL" dirty="0"/>
              <a:t>    &lt;</a:t>
            </a:r>
            <a:r>
              <a:rPr lang="pl-PL" dirty="0" err="1"/>
              <a:t>f:convertDateTime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="</a:t>
            </a:r>
            <a:r>
              <a:rPr lang="pl-PL" dirty="0" err="1"/>
              <a:t>date</a:t>
            </a:r>
            <a:r>
              <a:rPr lang="pl-PL" dirty="0"/>
              <a:t>" </a:t>
            </a:r>
            <a:r>
              <a:rPr lang="pl-PL" dirty="0" err="1"/>
              <a:t>timeZone</a:t>
            </a:r>
            <a:r>
              <a:rPr lang="pl-PL" dirty="0"/>
              <a:t>="CET" </a:t>
            </a:r>
            <a:r>
              <a:rPr lang="pl-PL" dirty="0" err="1"/>
              <a:t>pattern</a:t>
            </a:r>
            <a:r>
              <a:rPr lang="pl-PL" dirty="0"/>
              <a:t>="</a:t>
            </a:r>
            <a:r>
              <a:rPr lang="pl-PL" dirty="0" err="1"/>
              <a:t>dd</a:t>
            </a:r>
            <a:r>
              <a:rPr lang="pl-PL" dirty="0"/>
              <a:t>-MM-</a:t>
            </a:r>
            <a:r>
              <a:rPr lang="pl-PL" dirty="0" err="1"/>
              <a:t>yyyy</a:t>
            </a:r>
            <a:r>
              <a:rPr lang="pl-PL" dirty="0"/>
              <a:t>"/&gt;</a:t>
            </a:r>
          </a:p>
          <a:p>
            <a:r>
              <a:rPr lang="pl-PL" dirty="0"/>
              <a:t>  &lt;/</a:t>
            </a:r>
            <a:r>
              <a:rPr lang="pl-PL" dirty="0" err="1"/>
              <a:t>h:outputText</a:t>
            </a:r>
            <a:r>
              <a:rPr lang="pl-PL" dirty="0"/>
              <a:t>&gt;</a:t>
            </a:r>
          </a:p>
          <a:p>
            <a:r>
              <a:rPr lang="pl-PL" dirty="0"/>
              <a:t>&lt;/body&gt;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09547A-7A37-6721-3309-B43495D4A0FC}"/>
              </a:ext>
            </a:extLst>
          </p:cNvPr>
          <p:cNvSpPr txBox="1"/>
          <p:nvPr/>
        </p:nvSpPr>
        <p:spPr>
          <a:xfrm>
            <a:off x="7490300" y="2168874"/>
            <a:ext cx="470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URL: http://wizzar.ii.pw.edu.pl/RepoTest/test.seam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95FD4D-A5A6-24B2-A79C-3E588BA3FF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657617" y="5049567"/>
            <a:ext cx="376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230222" y="2022113"/>
            <a:ext cx="65661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Niektóre znaczniki (w znanych i jawnie nazwanych przestrzeniach nazw) są interpretowane przez JSF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330740" y="2905328"/>
            <a:ext cx="8479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np.: JSF </a:t>
            </a:r>
            <a:r>
              <a:rPr lang="pl-PL" b="1" dirty="0" err="1"/>
              <a:t>core</a:t>
            </a:r>
            <a:r>
              <a:rPr lang="pl-PL" b="1" dirty="0"/>
              <a:t> 	 &lt;f: &gt;, 	JSF </a:t>
            </a:r>
            <a:r>
              <a:rPr lang="pl-PL" b="1" dirty="0" err="1"/>
              <a:t>html</a:t>
            </a:r>
            <a:r>
              <a:rPr lang="pl-PL" b="1" dirty="0"/>
              <a:t>	&lt;h: &gt;, 	JSF </a:t>
            </a:r>
            <a:r>
              <a:rPr lang="pl-PL" b="1" dirty="0" err="1"/>
              <a:t>ui</a:t>
            </a:r>
            <a:r>
              <a:rPr lang="pl-PL" b="1" dirty="0"/>
              <a:t>	&lt;</a:t>
            </a:r>
            <a:r>
              <a:rPr lang="pl-PL" b="1" dirty="0" err="1"/>
              <a:t>ui</a:t>
            </a:r>
            <a:r>
              <a:rPr lang="pl-PL" b="1" dirty="0"/>
              <a:t>: &gt;</a:t>
            </a:r>
            <a:br>
              <a:rPr lang="pl-PL" dirty="0"/>
            </a:br>
            <a:r>
              <a:rPr lang="pl-PL" dirty="0"/>
              <a:t>https://docs.oracle.com/javaee/6/javaserverfaces/2.0/docs/pdldocs/facelets/index.html</a:t>
            </a:r>
          </a:p>
          <a:p>
            <a:r>
              <a:rPr lang="pl-PL" dirty="0"/>
              <a:t>http://www.java2s.com/Tutorials/Java/JSF/0080__JSF_Basic_Tags.htm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1E21DE1-0EAB-F6E8-C7A3-7B600491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196" y="3895405"/>
            <a:ext cx="2438740" cy="154326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1FD2BA-B137-CBF5-F1AF-C820027A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196" y="5136651"/>
            <a:ext cx="2438740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Znaczniki interpretowane przez JSF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B4531-3D3D-48C7-8155-719726078AA4}"/>
              </a:ext>
            </a:extLst>
          </p:cNvPr>
          <p:cNvSpPr txBox="1"/>
          <p:nvPr/>
        </p:nvSpPr>
        <p:spPr>
          <a:xfrm>
            <a:off x="77821" y="3901890"/>
            <a:ext cx="9708205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&lt;</a:t>
            </a:r>
            <a:r>
              <a:rPr lang="pl-PL" dirty="0" err="1"/>
              <a:t>f:view</a:t>
            </a:r>
            <a:r>
              <a:rPr lang="pl-PL" dirty="0"/>
              <a:t> </a:t>
            </a:r>
            <a:r>
              <a:rPr lang="pl-PL" dirty="0" err="1"/>
              <a:t>xmlns:p</a:t>
            </a:r>
            <a:r>
              <a:rPr lang="pl-PL" dirty="0"/>
              <a:t>="http://primefaces.org/</a:t>
            </a:r>
            <a:r>
              <a:rPr lang="pl-PL" dirty="0" err="1"/>
              <a:t>ui</a:t>
            </a:r>
            <a:r>
              <a:rPr lang="pl-PL" dirty="0"/>
              <a:t>" </a:t>
            </a:r>
            <a:r>
              <a:rPr lang="pl-PL" dirty="0" err="1"/>
              <a:t>xmlns:h</a:t>
            </a:r>
            <a:r>
              <a:rPr lang="pl-PL" dirty="0"/>
              <a:t>="http://java.sun.com/</a:t>
            </a:r>
            <a:r>
              <a:rPr lang="pl-PL" dirty="0" err="1"/>
              <a:t>jsf</a:t>
            </a:r>
            <a:r>
              <a:rPr lang="pl-PL" dirty="0"/>
              <a:t>/</a:t>
            </a:r>
            <a:r>
              <a:rPr lang="pl-PL" dirty="0" err="1"/>
              <a:t>html</a:t>
            </a:r>
            <a:r>
              <a:rPr lang="pl-PL" dirty="0"/>
              <a:t>" </a:t>
            </a:r>
            <a:r>
              <a:rPr lang="pl-PL" dirty="0" err="1"/>
              <a:t>xmlns:f</a:t>
            </a:r>
            <a:r>
              <a:rPr lang="pl-PL" dirty="0"/>
              <a:t>="http://java.sun.com/</a:t>
            </a:r>
            <a:r>
              <a:rPr lang="pl-PL" dirty="0" err="1"/>
              <a:t>jsf</a:t>
            </a:r>
            <a:r>
              <a:rPr lang="pl-PL" dirty="0"/>
              <a:t>/</a:t>
            </a:r>
            <a:r>
              <a:rPr lang="pl-PL" dirty="0" err="1"/>
              <a:t>core</a:t>
            </a:r>
            <a:r>
              <a:rPr lang="pl-PL" dirty="0"/>
              <a:t>"&gt;</a:t>
            </a:r>
          </a:p>
          <a:p>
            <a:r>
              <a:rPr lang="pl-PL" dirty="0"/>
              <a:t>  &lt;</a:t>
            </a:r>
            <a:r>
              <a:rPr lang="pl-PL" dirty="0" err="1"/>
              <a:t>h:head</a:t>
            </a:r>
            <a:r>
              <a:rPr lang="pl-PL" dirty="0"/>
              <a:t>/&gt;</a:t>
            </a:r>
          </a:p>
          <a:p>
            <a:r>
              <a:rPr lang="pl-PL" dirty="0"/>
              <a:t>  &lt;body&gt;</a:t>
            </a:r>
          </a:p>
          <a:p>
            <a:r>
              <a:rPr lang="pl-PL" dirty="0"/>
              <a:t>  &lt;</a:t>
            </a:r>
            <a:r>
              <a:rPr lang="pl-PL" dirty="0" err="1"/>
              <a:t>p:calendar</a:t>
            </a:r>
            <a:r>
              <a:rPr lang="pl-PL" dirty="0"/>
              <a:t> </a:t>
            </a:r>
            <a:r>
              <a:rPr lang="pl-PL" dirty="0" err="1"/>
              <a:t>navigator</a:t>
            </a:r>
            <a:r>
              <a:rPr lang="pl-PL" dirty="0"/>
              <a:t>="</a:t>
            </a:r>
            <a:r>
              <a:rPr lang="pl-PL" dirty="0" err="1"/>
              <a:t>true</a:t>
            </a:r>
            <a:r>
              <a:rPr lang="pl-PL" dirty="0"/>
              <a:t>" </a:t>
            </a:r>
            <a:r>
              <a:rPr lang="pl-PL" dirty="0" err="1"/>
              <a:t>showButtonPanel</a:t>
            </a:r>
            <a:r>
              <a:rPr lang="pl-PL" dirty="0"/>
              <a:t>="</a:t>
            </a:r>
            <a:r>
              <a:rPr lang="pl-PL" dirty="0" err="1"/>
              <a:t>true</a:t>
            </a:r>
            <a:r>
              <a:rPr lang="pl-PL" dirty="0"/>
              <a:t>" </a:t>
            </a:r>
            <a:r>
              <a:rPr lang="pl-PL" dirty="0" err="1"/>
              <a:t>mindate</a:t>
            </a:r>
            <a:r>
              <a:rPr lang="pl-PL" dirty="0"/>
              <a:t>="01-01-1945" </a:t>
            </a:r>
            <a:r>
              <a:rPr lang="pl-PL" dirty="0" err="1"/>
              <a:t>maxdate</a:t>
            </a:r>
            <a:r>
              <a:rPr lang="pl-PL" dirty="0"/>
              <a:t>="31-12-2199" </a:t>
            </a:r>
            <a:r>
              <a:rPr lang="pl-PL" dirty="0" err="1"/>
              <a:t>pattern</a:t>
            </a:r>
            <a:r>
              <a:rPr lang="pl-PL" dirty="0"/>
              <a:t>="</a:t>
            </a:r>
            <a:r>
              <a:rPr lang="pl-PL" dirty="0" err="1"/>
              <a:t>dd</a:t>
            </a:r>
            <a:r>
              <a:rPr lang="pl-PL" dirty="0"/>
              <a:t>-MM-</a:t>
            </a:r>
            <a:r>
              <a:rPr lang="pl-PL" dirty="0" err="1"/>
              <a:t>yyyy</a:t>
            </a:r>
            <a:r>
              <a:rPr lang="pl-PL" dirty="0"/>
              <a:t>" </a:t>
            </a:r>
            <a:r>
              <a:rPr lang="pl-PL" dirty="0" err="1"/>
              <a:t>enableManualInput</a:t>
            </a:r>
            <a:r>
              <a:rPr lang="pl-PL" dirty="0"/>
              <a:t>="</a:t>
            </a:r>
            <a:r>
              <a:rPr lang="pl-PL" dirty="0" err="1"/>
              <a:t>true</a:t>
            </a:r>
            <a:r>
              <a:rPr lang="pl-PL" dirty="0"/>
              <a:t>" </a:t>
            </a:r>
            <a:r>
              <a:rPr lang="pl-PL" dirty="0" err="1"/>
              <a:t>size</a:t>
            </a:r>
            <a:r>
              <a:rPr lang="pl-PL" dirty="0"/>
              <a:t>="10" </a:t>
            </a:r>
            <a:r>
              <a:rPr lang="pl-PL" dirty="0" err="1"/>
              <a:t>value</a:t>
            </a:r>
            <a:r>
              <a:rPr lang="pl-PL" dirty="0"/>
              <a:t>="#{</a:t>
            </a:r>
            <a:r>
              <a:rPr lang="pl-PL" dirty="0" err="1"/>
              <a:t>currentDate</a:t>
            </a:r>
            <a:r>
              <a:rPr lang="pl-PL" dirty="0"/>
              <a:t>}"/&gt;</a:t>
            </a:r>
          </a:p>
          <a:p>
            <a:r>
              <a:rPr lang="pl-PL" dirty="0"/>
              <a:t>&lt;/body&gt;</a:t>
            </a:r>
          </a:p>
          <a:p>
            <a:r>
              <a:rPr lang="pl-PL" dirty="0"/>
              <a:t>&lt;/</a:t>
            </a:r>
            <a:r>
              <a:rPr lang="pl-PL" dirty="0" err="1"/>
              <a:t>f:view</a:t>
            </a:r>
            <a:r>
              <a:rPr lang="pl-PL" dirty="0"/>
              <a:t>&gt;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95FD4D-A5A6-24B2-A79C-3E588BA3FF5A}"/>
              </a:ext>
            </a:extLst>
          </p:cNvPr>
          <p:cNvCxnSpPr>
            <a:cxnSpLocks/>
          </p:cNvCxnSpPr>
          <p:nvPr/>
        </p:nvCxnSpPr>
        <p:spPr>
          <a:xfrm>
            <a:off x="9786026" y="4539556"/>
            <a:ext cx="788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230222" y="2022113"/>
            <a:ext cx="65661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Niektóre znaczniki (w znanych i jawnie nazwanych przestrzeniach nazw) są interpretowane przez JSF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330740" y="2905328"/>
            <a:ext cx="617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np.: </a:t>
            </a:r>
            <a:r>
              <a:rPr lang="pl-PL" b="1" dirty="0" err="1"/>
              <a:t>PrimeFaces</a:t>
            </a:r>
            <a:r>
              <a:rPr lang="pl-PL" b="1" dirty="0"/>
              <a:t> 	 &lt;p: &gt;, 	</a:t>
            </a:r>
            <a:br>
              <a:rPr lang="pl-PL" dirty="0"/>
            </a:br>
            <a:r>
              <a:rPr lang="pl-PL" dirty="0"/>
              <a:t>https://primefaces.github.io/primefaces/</a:t>
            </a:r>
          </a:p>
          <a:p>
            <a:r>
              <a:rPr lang="pl-PL" dirty="0"/>
              <a:t>https://www.primefaces.org/docs/vdl/4.0/alltags-noframe.html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6E75A8-A76E-E325-9075-30D4DF7F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077" y="3615888"/>
            <a:ext cx="1617923" cy="20422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27EE49-6210-7D71-4824-60902A42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672" y="1573161"/>
            <a:ext cx="4739328" cy="20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1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Znaczniki interpretowane przez JSF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230222" y="2022113"/>
            <a:ext cx="65661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Niektóre znaczniki (w znanych i jawnie nazwanych przestrzeniach nazw) są interpretowane przez JSF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369650" y="2898843"/>
            <a:ext cx="84798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JSTL </a:t>
            </a:r>
            <a:r>
              <a:rPr lang="pl-PL" b="1" dirty="0" err="1"/>
              <a:t>core</a:t>
            </a:r>
            <a:r>
              <a:rPr lang="pl-PL" b="1" dirty="0"/>
              <a:t> 	 &lt;c: &gt;</a:t>
            </a:r>
          </a:p>
          <a:p>
            <a:r>
              <a:rPr lang="pl-PL" dirty="0"/>
              <a:t>https://www.javatpoint.com/jstl-core-tags</a:t>
            </a:r>
          </a:p>
          <a:p>
            <a:endParaRPr lang="pl-PL" b="1" dirty="0"/>
          </a:p>
          <a:p>
            <a:r>
              <a:rPr lang="pl-PL" b="1" dirty="0"/>
              <a:t>JSF </a:t>
            </a:r>
            <a:r>
              <a:rPr lang="pl-PL" b="1" dirty="0" err="1"/>
              <a:t>core</a:t>
            </a:r>
            <a:r>
              <a:rPr lang="pl-PL" b="1" dirty="0"/>
              <a:t> 	 &lt;f: &gt;</a:t>
            </a:r>
          </a:p>
          <a:p>
            <a:r>
              <a:rPr lang="pl-PL" b="1" dirty="0"/>
              <a:t>JSF </a:t>
            </a:r>
            <a:r>
              <a:rPr lang="pl-PL" b="1" dirty="0" err="1"/>
              <a:t>html</a:t>
            </a:r>
            <a:r>
              <a:rPr lang="pl-PL" b="1" dirty="0"/>
              <a:t>	&lt;h: &gt;</a:t>
            </a:r>
          </a:p>
          <a:p>
            <a:r>
              <a:rPr lang="pl-PL" b="1" dirty="0"/>
              <a:t>JSF </a:t>
            </a:r>
            <a:r>
              <a:rPr lang="pl-PL" b="1" dirty="0" err="1"/>
              <a:t>ui</a:t>
            </a:r>
            <a:r>
              <a:rPr lang="pl-PL" b="1" dirty="0"/>
              <a:t> 	&lt;</a:t>
            </a:r>
            <a:r>
              <a:rPr lang="pl-PL" b="1" dirty="0" err="1"/>
              <a:t>ui</a:t>
            </a:r>
            <a:r>
              <a:rPr lang="pl-PL" b="1" dirty="0"/>
              <a:t>: &gt;</a:t>
            </a:r>
          </a:p>
          <a:p>
            <a:r>
              <a:rPr lang="pl-PL" dirty="0"/>
              <a:t>https://docs.oracle.com/javaee/6/javaserverfaces/2.0/docs/pdldocs/facelets/index.html</a:t>
            </a:r>
          </a:p>
          <a:p>
            <a:endParaRPr lang="pl-PL" b="1" dirty="0"/>
          </a:p>
          <a:p>
            <a:r>
              <a:rPr lang="pl-PL" b="1" dirty="0" err="1"/>
              <a:t>PrimeFaces</a:t>
            </a:r>
            <a:r>
              <a:rPr lang="pl-PL" b="1" dirty="0"/>
              <a:t> 	&lt;p: &gt;</a:t>
            </a:r>
          </a:p>
          <a:p>
            <a:r>
              <a:rPr lang="pl-PL" dirty="0"/>
              <a:t>https://primefaces.github.io/primefaces/</a:t>
            </a:r>
          </a:p>
          <a:p>
            <a:endParaRPr lang="pl-PL" b="1" dirty="0"/>
          </a:p>
          <a:p>
            <a:r>
              <a:rPr lang="pl-PL" b="1" dirty="0" err="1"/>
              <a:t>Seam</a:t>
            </a:r>
            <a:r>
              <a:rPr lang="pl-PL" b="1" dirty="0"/>
              <a:t> </a:t>
            </a:r>
            <a:r>
              <a:rPr lang="pl-PL" b="1" dirty="0" err="1"/>
              <a:t>taglib</a:t>
            </a:r>
            <a:r>
              <a:rPr lang="pl-PL" b="1" dirty="0"/>
              <a:t>	&lt;s:&gt;</a:t>
            </a:r>
            <a:br>
              <a:rPr lang="pl-PL" b="1" dirty="0"/>
            </a:br>
            <a:r>
              <a:rPr lang="pl-PL" dirty="0"/>
              <a:t>https://docs.jboss.org/seam/2.0.1.GA/reference/en/html/controls.html</a:t>
            </a:r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102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Strony, które wyglądają jak część OMEGI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77821" y="1504409"/>
            <a:ext cx="6513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OMEGA ma dwa główne widoki: publiczny i redaktorski</a:t>
            </a:r>
          </a:p>
          <a:p>
            <a:r>
              <a:rPr lang="pl-PL" dirty="0"/>
              <a:t>Szablony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/layout/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publictemplate.xhtml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oraz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/layout/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template.xhtml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E7096E-776D-01B4-A3A6-21AA9631F2D6}"/>
              </a:ext>
            </a:extLst>
          </p:cNvPr>
          <p:cNvSpPr txBox="1"/>
          <p:nvPr/>
        </p:nvSpPr>
        <p:spPr>
          <a:xfrm>
            <a:off x="77821" y="3901890"/>
            <a:ext cx="5757761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en-US" dirty="0"/>
              <a:t>&lt;</a:t>
            </a:r>
            <a:r>
              <a:rPr lang="en-US" dirty="0" err="1"/>
              <a:t>ui:composition</a:t>
            </a:r>
            <a:r>
              <a:rPr lang="en-US" dirty="0"/>
              <a:t> template="/layout/</a:t>
            </a:r>
            <a:r>
              <a:rPr lang="en-US" dirty="0" err="1"/>
              <a:t>publictemplate.xhtml</a:t>
            </a:r>
            <a:r>
              <a:rPr lang="en-US" dirty="0"/>
              <a:t>" </a:t>
            </a:r>
          </a:p>
          <a:p>
            <a:r>
              <a:rPr lang="en-US" dirty="0"/>
              <a:t>                </a:t>
            </a:r>
            <a:r>
              <a:rPr lang="en-US" dirty="0" err="1"/>
              <a:t>xmlns:ui</a:t>
            </a:r>
            <a:r>
              <a:rPr lang="en-US" dirty="0"/>
              <a:t>="http://java.sun.com/</a:t>
            </a:r>
            <a:r>
              <a:rPr lang="en-US" dirty="0" err="1"/>
              <a:t>jsf</a:t>
            </a:r>
            <a:r>
              <a:rPr lang="en-US" dirty="0"/>
              <a:t>/</a:t>
            </a:r>
            <a:r>
              <a:rPr lang="en-US" dirty="0" err="1"/>
              <a:t>facelets</a:t>
            </a:r>
            <a:r>
              <a:rPr lang="en-US" dirty="0"/>
              <a:t>"&gt;</a:t>
            </a:r>
          </a:p>
          <a:p>
            <a:r>
              <a:rPr lang="en-US" dirty="0"/>
              <a:t>&lt;</a:t>
            </a:r>
            <a:r>
              <a:rPr lang="en-US" dirty="0" err="1"/>
              <a:t>ui:define</a:t>
            </a:r>
            <a:r>
              <a:rPr lang="en-US" dirty="0"/>
              <a:t> name="body"&gt;</a:t>
            </a:r>
          </a:p>
          <a:p>
            <a:r>
              <a:rPr lang="en-US" dirty="0"/>
              <a:t>  &lt;h1&gt;Hello World!&lt;/h1&gt;</a:t>
            </a:r>
          </a:p>
          <a:p>
            <a:r>
              <a:rPr lang="en-US" dirty="0"/>
              <a:t>&lt;/</a:t>
            </a:r>
            <a:r>
              <a:rPr lang="en-US" dirty="0" err="1"/>
              <a:t>ui:define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ui:composition</a:t>
            </a:r>
            <a:r>
              <a:rPr lang="en-US" dirty="0"/>
              <a:t>&gt;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D4309C-5DF1-16BE-9A46-11E016D12E4E}"/>
              </a:ext>
            </a:extLst>
          </p:cNvPr>
          <p:cNvSpPr txBox="1"/>
          <p:nvPr/>
        </p:nvSpPr>
        <p:spPr>
          <a:xfrm>
            <a:off x="77821" y="3404713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Strona w widoku omegi: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D81386-FEC6-80A4-E09C-4F97FCBC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97" y="2131725"/>
            <a:ext cx="6294403" cy="25459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E4CB42F-9C83-B038-22AF-540B338C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97" y="4746382"/>
            <a:ext cx="5151403" cy="21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9BC7D-9DEA-557D-8281-85444D56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 przestrodze</a:t>
            </a:r>
          </a:p>
        </p:txBody>
      </p:sp>
      <p:pic>
        <p:nvPicPr>
          <p:cNvPr id="5" name="Symbol zastępczy zawartości 4" descr="Ostrzeżenie z wypełnieniem pełnym">
            <a:extLst>
              <a:ext uri="{FF2B5EF4-FFF2-40B4-BE49-F238E27FC236}">
                <a16:creationId xmlns:a16="http://schemas.microsoft.com/office/drawing/2014/main" id="{3CEA1393-9251-B3A3-53CE-51990837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844" y="365125"/>
            <a:ext cx="1258956" cy="1258956"/>
          </a:xfr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C8D1613-C05A-F34C-3E89-736933854F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l-PL" dirty="0"/>
              <a:t>Stworzone lub zmienione szablony/raporty mogą nie działać po aktualizacji wersji omegi</a:t>
            </a:r>
          </a:p>
          <a:p>
            <a:pPr lvl="1"/>
            <a:r>
              <a:rPr lang="pl-PL" dirty="0"/>
              <a:t>w szczególności dotyczy to zaawansowanych zmian</a:t>
            </a:r>
          </a:p>
          <a:p>
            <a:pPr lvl="1"/>
            <a:r>
              <a:rPr lang="pl-PL" dirty="0"/>
              <a:t>użyte w szablonie/raporcie komponenty (szczególnie te niskopoziomowe) mogą być wycofane lub zmienione</a:t>
            </a:r>
          </a:p>
          <a:p>
            <a:pPr lvl="1"/>
            <a:r>
              <a:rPr lang="pl-PL" dirty="0"/>
              <a:t>niekompatybilne zmiany w kolejnych wersjach Omegi zdarzają się rzadko, ale się zdarzają (np. przy wymianie technologii)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20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77821" y="1690688"/>
            <a:ext cx="65134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Dołączanie jednego szablonu w drugim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E7096E-776D-01B4-A3A6-21AA9631F2D6}"/>
              </a:ext>
            </a:extLst>
          </p:cNvPr>
          <p:cNvSpPr txBox="1"/>
          <p:nvPr/>
        </p:nvSpPr>
        <p:spPr>
          <a:xfrm>
            <a:off x="77821" y="2297951"/>
            <a:ext cx="5757761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en-US" dirty="0"/>
              <a:t>&lt;body </a:t>
            </a:r>
            <a:r>
              <a:rPr lang="en-US" dirty="0" err="1"/>
              <a:t>xmlns:c</a:t>
            </a:r>
            <a:r>
              <a:rPr lang="en-US" dirty="0"/>
              <a:t>="http://java.sun.com/</a:t>
            </a:r>
            <a:r>
              <a:rPr lang="en-US" dirty="0" err="1"/>
              <a:t>jsp</a:t>
            </a:r>
            <a:r>
              <a:rPr lang="en-US" dirty="0"/>
              <a:t>/</a:t>
            </a:r>
            <a:r>
              <a:rPr lang="en-US" dirty="0" err="1"/>
              <a:t>jstl</a:t>
            </a:r>
            <a:r>
              <a:rPr lang="en-US" dirty="0"/>
              <a:t>/core"</a:t>
            </a:r>
          </a:p>
          <a:p>
            <a:r>
              <a:rPr lang="en-US" dirty="0"/>
              <a:t>      </a:t>
            </a:r>
            <a:r>
              <a:rPr lang="en-US" dirty="0" err="1"/>
              <a:t>xmlns:ui</a:t>
            </a:r>
            <a:r>
              <a:rPr lang="en-US" dirty="0"/>
              <a:t>="http://java.sun.com/</a:t>
            </a:r>
            <a:r>
              <a:rPr lang="en-US" dirty="0" err="1"/>
              <a:t>jsf</a:t>
            </a:r>
            <a:r>
              <a:rPr lang="en-US" dirty="0"/>
              <a:t>/</a:t>
            </a:r>
            <a:r>
              <a:rPr lang="en-US" dirty="0" err="1"/>
              <a:t>facelets</a:t>
            </a:r>
            <a:r>
              <a:rPr lang="en-US" dirty="0"/>
              <a:t>"&gt;</a:t>
            </a:r>
          </a:p>
          <a:p>
            <a:r>
              <a:rPr lang="en-US" dirty="0"/>
              <a:t>  &lt;</a:t>
            </a:r>
            <a:r>
              <a:rPr lang="en-US" dirty="0" err="1"/>
              <a:t>c:if</a:t>
            </a:r>
            <a:r>
              <a:rPr lang="en-US" dirty="0"/>
              <a:t> test="#{</a:t>
            </a:r>
            <a:r>
              <a:rPr lang="en-US" dirty="0" err="1"/>
              <a:t>localeSelector.language</a:t>
            </a:r>
            <a:r>
              <a:rPr lang="en-US" dirty="0"/>
              <a:t> eq 'pl'}"&gt;</a:t>
            </a:r>
          </a:p>
          <a:p>
            <a:r>
              <a:rPr lang="en-US" dirty="0"/>
              <a:t>    &lt;</a:t>
            </a:r>
            <a:r>
              <a:rPr lang="en-US" dirty="0" err="1"/>
              <a:t>ui:include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="/pl/</a:t>
            </a:r>
            <a:r>
              <a:rPr lang="en-US" dirty="0" err="1"/>
              <a:t>test.xhtml</a:t>
            </a:r>
            <a:r>
              <a:rPr lang="en-US" dirty="0"/>
              <a:t>"/&gt;</a:t>
            </a:r>
          </a:p>
          <a:p>
            <a:r>
              <a:rPr lang="en-US" dirty="0"/>
              <a:t>  &lt;/</a:t>
            </a:r>
            <a:r>
              <a:rPr lang="en-US" dirty="0" err="1"/>
              <a:t>c:if</a:t>
            </a:r>
            <a:r>
              <a:rPr lang="en-US" dirty="0"/>
              <a:t>&gt;</a:t>
            </a:r>
          </a:p>
          <a:p>
            <a:r>
              <a:rPr lang="en-US" dirty="0"/>
              <a:t>  &lt;</a:t>
            </a:r>
            <a:r>
              <a:rPr lang="en-US" dirty="0" err="1"/>
              <a:t>c:if</a:t>
            </a:r>
            <a:r>
              <a:rPr lang="en-US" dirty="0"/>
              <a:t> test="#{</a:t>
            </a:r>
            <a:r>
              <a:rPr lang="pl-PL" dirty="0"/>
              <a:t>not (</a:t>
            </a:r>
            <a:r>
              <a:rPr lang="en-US" dirty="0" err="1"/>
              <a:t>localeSelector.language</a:t>
            </a:r>
            <a:r>
              <a:rPr lang="en-US" dirty="0"/>
              <a:t> eq 'pl'</a:t>
            </a:r>
            <a:r>
              <a:rPr lang="pl-PL" dirty="0"/>
              <a:t>)</a:t>
            </a:r>
            <a:r>
              <a:rPr lang="en-US" dirty="0"/>
              <a:t>}"&gt;</a:t>
            </a:r>
          </a:p>
          <a:p>
            <a:r>
              <a:rPr lang="en-US" dirty="0"/>
              <a:t>    &lt;</a:t>
            </a:r>
            <a:r>
              <a:rPr lang="en-US" dirty="0" err="1"/>
              <a:t>ui:include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test.xhtml</a:t>
            </a:r>
            <a:r>
              <a:rPr lang="en-US" dirty="0"/>
              <a:t>"/&gt;</a:t>
            </a:r>
          </a:p>
          <a:p>
            <a:r>
              <a:rPr lang="en-US" dirty="0"/>
              <a:t>  &lt;/</a:t>
            </a:r>
            <a:r>
              <a:rPr lang="en-US" dirty="0" err="1"/>
              <a:t>c:if</a:t>
            </a:r>
            <a:r>
              <a:rPr lang="en-US" dirty="0"/>
              <a:t>&gt;</a:t>
            </a:r>
          </a:p>
          <a:p>
            <a:r>
              <a:rPr lang="en-US" dirty="0"/>
              <a:t>&lt;/body&gt;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D08965E-040A-449D-F8E9-B949FBC45B51}"/>
              </a:ext>
            </a:extLst>
          </p:cNvPr>
          <p:cNvSpPr txBox="1"/>
          <p:nvPr/>
        </p:nvSpPr>
        <p:spPr>
          <a:xfrm>
            <a:off x="6204017" y="2304662"/>
            <a:ext cx="5757761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pl</a:t>
            </a:r>
            <a:r>
              <a:rPr lang="pl-PL" dirty="0">
                <a:solidFill>
                  <a:schemeClr val="accent1"/>
                </a:solidFill>
              </a:rPr>
              <a:t>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fr-FR" dirty="0"/>
              <a:t>&lt;ui:composition xmlns:ui="http://java.sun.com/jsf/facelets"&gt;</a:t>
            </a:r>
          </a:p>
          <a:p>
            <a:r>
              <a:rPr lang="fr-FR" dirty="0"/>
              <a:t>Pomidor</a:t>
            </a:r>
          </a:p>
          <a:p>
            <a:r>
              <a:rPr lang="fr-FR" dirty="0"/>
              <a:t>&lt;/ui:composition&gt;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67A62E7-9951-0231-00EE-5E0F07F7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17" y="4672962"/>
            <a:ext cx="2210108" cy="17814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E780E1-6341-57D8-7673-8D8F89B6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560" y="4673346"/>
            <a:ext cx="2448267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6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77821" y="1690688"/>
            <a:ext cx="65134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Dołączanie jednego szablonu w drugim (z przekazaniem parametru)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E7096E-776D-01B4-A3A6-21AA9631F2D6}"/>
              </a:ext>
            </a:extLst>
          </p:cNvPr>
          <p:cNvSpPr txBox="1"/>
          <p:nvPr/>
        </p:nvSpPr>
        <p:spPr>
          <a:xfrm>
            <a:off x="77822" y="2297951"/>
            <a:ext cx="8551828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en-US" dirty="0"/>
              <a:t>&lt;body </a:t>
            </a:r>
            <a:r>
              <a:rPr lang="en-US" dirty="0" err="1"/>
              <a:t>xmlns:ui</a:t>
            </a:r>
            <a:r>
              <a:rPr lang="en-US" dirty="0"/>
              <a:t>="http://java.sun.com/</a:t>
            </a:r>
            <a:r>
              <a:rPr lang="en-US" dirty="0" err="1"/>
              <a:t>jsf</a:t>
            </a:r>
            <a:r>
              <a:rPr lang="en-US" dirty="0"/>
              <a:t>/</a:t>
            </a:r>
            <a:r>
              <a:rPr lang="en-US" dirty="0" err="1"/>
              <a:t>facelets</a:t>
            </a:r>
            <a:r>
              <a:rPr lang="en-US" dirty="0"/>
              <a:t>"&gt;</a:t>
            </a:r>
          </a:p>
          <a:p>
            <a:r>
              <a:rPr lang="en-US" dirty="0"/>
              <a:t>  &lt;</a:t>
            </a:r>
            <a:r>
              <a:rPr lang="en-US" dirty="0" err="1"/>
              <a:t>ui:decorate</a:t>
            </a:r>
            <a:r>
              <a:rPr lang="en-US" dirty="0"/>
              <a:t> template="/customized/language/</a:t>
            </a:r>
            <a:r>
              <a:rPr lang="en-US" dirty="0" err="1"/>
              <a:t>rowtemplates</a:t>
            </a:r>
            <a:r>
              <a:rPr lang="en-US" dirty="0"/>
              <a:t>/</a:t>
            </a:r>
            <a:r>
              <a:rPr lang="en-US" dirty="0" err="1"/>
              <a:t>detailed.xhtml</a:t>
            </a:r>
            <a:r>
              <a:rPr lang="en-US" dirty="0"/>
              <a:t>"&gt;</a:t>
            </a:r>
          </a:p>
          <a:p>
            <a:r>
              <a:rPr lang="en-US" dirty="0"/>
              <a:t>    &lt;</a:t>
            </a:r>
            <a:r>
              <a:rPr lang="en-US" dirty="0" err="1"/>
              <a:t>ui:param</a:t>
            </a:r>
            <a:r>
              <a:rPr lang="en-US" dirty="0"/>
              <a:t> name="</a:t>
            </a:r>
            <a:r>
              <a:rPr lang="en-US" dirty="0" err="1"/>
              <a:t>languageentity</a:t>
            </a:r>
            <a:r>
              <a:rPr lang="en-US" dirty="0"/>
              <a:t>"</a:t>
            </a:r>
          </a:p>
          <a:p>
            <a:r>
              <a:rPr lang="en-US" dirty="0"/>
              <a:t>     value="#{</a:t>
            </a:r>
            <a:r>
              <a:rPr lang="en-US" dirty="0" err="1"/>
              <a:t>daoHelper.getEntity</a:t>
            </a:r>
            <a:r>
              <a:rPr lang="en-US" dirty="0"/>
              <a:t>('WEITI-9e5f3f88-000d-48ed-83b0-7ed780f6abdf')}"/&gt;</a:t>
            </a:r>
          </a:p>
          <a:p>
            <a:r>
              <a:rPr lang="en-US" dirty="0"/>
              <a:t>  &lt;/</a:t>
            </a:r>
            <a:r>
              <a:rPr lang="en-US" dirty="0" err="1"/>
              <a:t>ui:decorate</a:t>
            </a:r>
            <a:r>
              <a:rPr lang="en-US" dirty="0"/>
              <a:t>&gt;</a:t>
            </a:r>
          </a:p>
          <a:p>
            <a:r>
              <a:rPr lang="en-US" dirty="0"/>
              <a:t>&lt;/body&gt;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26FBF7-6C8D-82F5-5503-26A06FFC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318" y="2297951"/>
            <a:ext cx="2067213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8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CE03FB3-31D6-1A32-8A2A-D63A11D6E8C0}"/>
              </a:ext>
            </a:extLst>
          </p:cNvPr>
          <p:cNvSpPr txBox="1"/>
          <p:nvPr/>
        </p:nvSpPr>
        <p:spPr>
          <a:xfrm>
            <a:off x="77821" y="1690688"/>
            <a:ext cx="65134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To samo, ale w szablonie Omegi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E7096E-776D-01B4-A3A6-21AA9631F2D6}"/>
              </a:ext>
            </a:extLst>
          </p:cNvPr>
          <p:cNvSpPr txBox="1"/>
          <p:nvPr/>
        </p:nvSpPr>
        <p:spPr>
          <a:xfrm>
            <a:off x="77822" y="2297951"/>
            <a:ext cx="8551828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Ścieżka: /</a:t>
            </a:r>
            <a:r>
              <a:rPr lang="pl-PL" dirty="0" err="1">
                <a:solidFill>
                  <a:schemeClr val="accent1"/>
                </a:solidFill>
              </a:rPr>
              <a:t>test.xhtml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Wartość: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en-US" dirty="0"/>
              <a:t>&lt;</a:t>
            </a:r>
            <a:r>
              <a:rPr lang="en-US" dirty="0" err="1"/>
              <a:t>ui:composition</a:t>
            </a:r>
            <a:r>
              <a:rPr lang="en-US" dirty="0"/>
              <a:t> template="/layout/</a:t>
            </a:r>
            <a:r>
              <a:rPr lang="en-US" dirty="0" err="1"/>
              <a:t>publictemplate.xhtml</a:t>
            </a:r>
            <a:r>
              <a:rPr lang="en-US" dirty="0"/>
              <a:t>" </a:t>
            </a:r>
          </a:p>
          <a:p>
            <a:r>
              <a:rPr lang="en-US" dirty="0"/>
              <a:t>                </a:t>
            </a:r>
            <a:r>
              <a:rPr lang="en-US" dirty="0" err="1"/>
              <a:t>xmlns:ui</a:t>
            </a:r>
            <a:r>
              <a:rPr lang="en-US" dirty="0"/>
              <a:t>="http://java.sun.com/</a:t>
            </a:r>
            <a:r>
              <a:rPr lang="en-US" dirty="0" err="1"/>
              <a:t>jsf</a:t>
            </a:r>
            <a:r>
              <a:rPr lang="en-US" dirty="0"/>
              <a:t>/</a:t>
            </a:r>
            <a:r>
              <a:rPr lang="en-US" dirty="0" err="1"/>
              <a:t>facelets</a:t>
            </a:r>
            <a:r>
              <a:rPr lang="en-US" dirty="0"/>
              <a:t>"&gt;</a:t>
            </a:r>
          </a:p>
          <a:p>
            <a:r>
              <a:rPr lang="en-US" dirty="0"/>
              <a:t>&lt;</a:t>
            </a:r>
            <a:r>
              <a:rPr lang="en-US" dirty="0" err="1"/>
              <a:t>ui:define</a:t>
            </a:r>
            <a:r>
              <a:rPr lang="en-US" dirty="0"/>
              <a:t> name="body"&gt;</a:t>
            </a:r>
          </a:p>
          <a:p>
            <a:r>
              <a:rPr lang="en-US" dirty="0"/>
              <a:t>  &lt;</a:t>
            </a:r>
            <a:r>
              <a:rPr lang="en-US" dirty="0" err="1"/>
              <a:t>ui:decorate</a:t>
            </a:r>
            <a:r>
              <a:rPr lang="en-US" dirty="0"/>
              <a:t> template="/customized/language/</a:t>
            </a:r>
            <a:r>
              <a:rPr lang="en-US" dirty="0" err="1"/>
              <a:t>rowtemplates</a:t>
            </a:r>
            <a:r>
              <a:rPr lang="en-US" dirty="0"/>
              <a:t>/</a:t>
            </a:r>
            <a:r>
              <a:rPr lang="en-US" dirty="0" err="1"/>
              <a:t>detailed.xhtml</a:t>
            </a:r>
            <a:r>
              <a:rPr lang="en-US" dirty="0"/>
              <a:t>"&gt;</a:t>
            </a:r>
          </a:p>
          <a:p>
            <a:r>
              <a:rPr lang="en-US" dirty="0"/>
              <a:t>    &lt;</a:t>
            </a:r>
            <a:r>
              <a:rPr lang="en-US" dirty="0" err="1"/>
              <a:t>ui:param</a:t>
            </a:r>
            <a:r>
              <a:rPr lang="en-US" dirty="0"/>
              <a:t> name="</a:t>
            </a:r>
            <a:r>
              <a:rPr lang="en-US" dirty="0" err="1"/>
              <a:t>languageentity</a:t>
            </a:r>
            <a:r>
              <a:rPr lang="en-US" dirty="0"/>
              <a:t>"</a:t>
            </a:r>
          </a:p>
          <a:p>
            <a:r>
              <a:rPr lang="en-US" dirty="0"/>
              <a:t>     value="#{</a:t>
            </a:r>
            <a:r>
              <a:rPr lang="en-US" dirty="0" err="1"/>
              <a:t>daoHelper.getEntity</a:t>
            </a:r>
            <a:r>
              <a:rPr lang="en-US" dirty="0"/>
              <a:t>('WEITI-9e5f3f88-000d-48ed-83b0-7ed780f6abdf')}"/&gt;</a:t>
            </a:r>
          </a:p>
          <a:p>
            <a:r>
              <a:rPr lang="en-US" dirty="0"/>
              <a:t>  &lt;/</a:t>
            </a:r>
            <a:r>
              <a:rPr lang="en-US" dirty="0" err="1"/>
              <a:t>ui:decorate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ui:define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ui:composition</a:t>
            </a:r>
            <a:r>
              <a:rPr lang="en-US" dirty="0"/>
              <a:t>&gt;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BE6CF1-B760-4809-16F5-395ED54E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453" y="2997200"/>
            <a:ext cx="38957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0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266"/>
          </a:xfrm>
        </p:spPr>
        <p:txBody>
          <a:bodyPr>
            <a:normAutofit/>
          </a:bodyPr>
          <a:lstStyle/>
          <a:p>
            <a:r>
              <a:rPr lang="pl-PL" dirty="0"/>
              <a:t>Szablony wyświetlające dane:</a:t>
            </a:r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simple.xhtml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np.: 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book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simple.xhtml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C94DE2A-DBD8-485C-AE89-F957D1E4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635701"/>
            <a:ext cx="12192000" cy="21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3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266"/>
          </a:xfrm>
        </p:spPr>
        <p:txBody>
          <a:bodyPr>
            <a:normAutofit/>
          </a:bodyPr>
          <a:lstStyle/>
          <a:p>
            <a:r>
              <a:rPr lang="pl-PL" dirty="0"/>
              <a:t>Szablony wyświetlające dane:</a:t>
            </a:r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simple.xhtml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title.xhtml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snippet.xhtml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FE642CB-64EF-5901-28B7-6E707EBD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093" y="3035020"/>
            <a:ext cx="7626886" cy="2228481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62AAB30C-46B9-F23C-ED6B-701BA0761F09}"/>
              </a:ext>
            </a:extLst>
          </p:cNvPr>
          <p:cNvCxnSpPr>
            <a:cxnSpLocks/>
          </p:cNvCxnSpPr>
          <p:nvPr/>
        </p:nvCxnSpPr>
        <p:spPr>
          <a:xfrm>
            <a:off x="3048000" y="4016415"/>
            <a:ext cx="1028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C6361E8-0220-3003-0214-A9270A4FC91A}"/>
              </a:ext>
            </a:extLst>
          </p:cNvPr>
          <p:cNvCxnSpPr>
            <a:cxnSpLocks/>
          </p:cNvCxnSpPr>
          <p:nvPr/>
        </p:nvCxnSpPr>
        <p:spPr>
          <a:xfrm>
            <a:off x="3343275" y="4549815"/>
            <a:ext cx="733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88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266"/>
          </a:xfrm>
        </p:spPr>
        <p:txBody>
          <a:bodyPr>
            <a:normAutofit/>
          </a:bodyPr>
          <a:lstStyle/>
          <a:p>
            <a:r>
              <a:rPr lang="pl-PL" dirty="0"/>
              <a:t>Szablony wyświetlające dane:</a:t>
            </a:r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simple.xhtml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title.xhtml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snippet.xhtml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detailed.xhtml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18112A8-5C5B-1F25-37D4-5D19631E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2895990"/>
            <a:ext cx="5495925" cy="39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3578" cy="4899266"/>
          </a:xfrm>
        </p:spPr>
        <p:txBody>
          <a:bodyPr>
            <a:normAutofit/>
          </a:bodyPr>
          <a:lstStyle/>
          <a:p>
            <a:r>
              <a:rPr lang="pl-PL" dirty="0"/>
              <a:t>Szablony wyświetlające dane:</a:t>
            </a:r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simple.xhtml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title.xhtml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snippet.xhtml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detailed.xhtml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plain.xhtml</a:t>
            </a:r>
            <a:r>
              <a:rPr lang="pl-PL" dirty="0"/>
              <a:t> (jak </a:t>
            </a:r>
            <a:r>
              <a:rPr lang="pl-PL" dirty="0" err="1"/>
              <a:t>simple</a:t>
            </a:r>
            <a:r>
              <a:rPr lang="pl-PL" dirty="0"/>
              <a:t>, ale bez elementów interaktywnych, np. linków)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Niektóre typy mogą mieć więcej.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171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 odpowiadające za fragmenty stron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3578" cy="489926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Pozostałe szablony odrębne dla każdego typu</a:t>
            </a:r>
          </a:p>
          <a:p>
            <a:pPr marL="0" indent="0">
              <a:buNone/>
            </a:pPr>
            <a:r>
              <a:rPr lang="pl-PL" dirty="0"/>
              <a:t>Występują w dwóch wariantach: </a:t>
            </a:r>
            <a:r>
              <a:rPr lang="pl-PL" dirty="0" err="1"/>
              <a:t>customized</a:t>
            </a:r>
            <a:r>
              <a:rPr lang="pl-PL" dirty="0"/>
              <a:t> oraz </a:t>
            </a:r>
            <a:r>
              <a:rPr lang="pl-PL" dirty="0" err="1"/>
              <a:t>generated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edit.xhtml</a:t>
            </a:r>
            <a:r>
              <a:rPr lang="pl-PL" dirty="0"/>
              <a:t>	(ekran z formularzem edycji)</a:t>
            </a:r>
          </a:p>
          <a:p>
            <a:pPr marL="0" indent="0">
              <a:buNone/>
            </a:pPr>
            <a:r>
              <a:rPr lang="pl-PL" dirty="0"/>
              <a:t>/</a:t>
            </a:r>
            <a:r>
              <a:rPr lang="pl-PL" dirty="0" err="1"/>
              <a:t>generated</a:t>
            </a:r>
            <a:r>
              <a:rPr lang="pl-PL" dirty="0"/>
              <a:t>/</a:t>
            </a:r>
            <a:r>
              <a:rPr lang="pl-PL" dirty="0" err="1"/>
              <a:t>nazwa_typu</a:t>
            </a:r>
            <a:r>
              <a:rPr lang="pl-PL" dirty="0"/>
              <a:t>/</a:t>
            </a:r>
            <a:r>
              <a:rPr lang="pl-PL" dirty="0" err="1"/>
              <a:t>edit.xhtml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List.xhtml</a:t>
            </a:r>
            <a:r>
              <a:rPr lang="pl-PL" dirty="0"/>
              <a:t>	(ekran z wynikiem wyszukiwania dla redaktora)</a:t>
            </a:r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main.xhtml</a:t>
            </a:r>
            <a:r>
              <a:rPr lang="pl-PL" dirty="0"/>
              <a:t> (ekran wyszukiwania dla redaktora)</a:t>
            </a:r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Content.xhtml</a:t>
            </a:r>
            <a:r>
              <a:rPr lang="pl-PL" dirty="0"/>
              <a:t> (formularz edycji)</a:t>
            </a:r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preview.xhtml</a:t>
            </a:r>
            <a:r>
              <a:rPr lang="pl-PL" dirty="0"/>
              <a:t> (ekran podglądu rekordu dla redaktora)</a:t>
            </a:r>
          </a:p>
          <a:p>
            <a:pPr marL="0" indent="0">
              <a:buNone/>
            </a:pPr>
            <a:r>
              <a:rPr lang="pl-PL" dirty="0"/>
              <a:t>…/</a:t>
            </a:r>
            <a:r>
              <a:rPr lang="pl-PL" dirty="0" err="1"/>
              <a:t>Confirm.xhtml</a:t>
            </a:r>
            <a:r>
              <a:rPr lang="pl-PL" dirty="0"/>
              <a:t> (ekran weryfikacji rekordu dla redaktora)</a:t>
            </a:r>
          </a:p>
        </p:txBody>
      </p:sp>
    </p:spTree>
    <p:extLst>
      <p:ext uri="{BB962C8B-B14F-4D97-AF65-F5344CB8AC3E}">
        <p14:creationId xmlns:p14="http://schemas.microsoft.com/office/powerpoint/2010/main" val="2448966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Szablony, które warto dostosować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3578" cy="4899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…bo mogą zawierać informacje specyficzne dla jednostki/wdrożenia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/</a:t>
            </a:r>
            <a:r>
              <a:rPr lang="pl-PL" dirty="0" err="1"/>
              <a:t>about.xhtml</a:t>
            </a:r>
            <a:r>
              <a:rPr lang="pl-PL" dirty="0"/>
              <a:t>  lub szablony z niego dołączane (/</a:t>
            </a:r>
            <a:r>
              <a:rPr lang="pl-PL" dirty="0" err="1"/>
              <a:t>about</a:t>
            </a:r>
            <a:r>
              <a:rPr lang="pl-PL" dirty="0"/>
              <a:t>/*)</a:t>
            </a:r>
          </a:p>
          <a:p>
            <a:r>
              <a:rPr lang="pl-PL" dirty="0"/>
              <a:t>/</a:t>
            </a:r>
            <a:r>
              <a:rPr lang="pl-PL" dirty="0" err="1"/>
              <a:t>contact.xhtml</a:t>
            </a:r>
            <a:endParaRPr lang="pl-PL" dirty="0"/>
          </a:p>
          <a:p>
            <a:r>
              <a:rPr lang="pl-PL" dirty="0"/>
              <a:t>/</a:t>
            </a:r>
            <a:r>
              <a:rPr lang="pl-PL" dirty="0" err="1"/>
              <a:t>accessibilityStatement</a:t>
            </a:r>
            <a:r>
              <a:rPr lang="pl-PL" dirty="0"/>
              <a:t>/</a:t>
            </a:r>
            <a:r>
              <a:rPr lang="pl-PL" dirty="0" err="1"/>
              <a:t>page.xhtml</a:t>
            </a:r>
            <a:endParaRPr lang="pl-PL" dirty="0"/>
          </a:p>
          <a:p>
            <a:r>
              <a:rPr lang="pl-PL" dirty="0"/>
              <a:t>/</a:t>
            </a:r>
            <a:r>
              <a:rPr lang="pl-PL" dirty="0" err="1"/>
              <a:t>accessibilityStatement</a:t>
            </a:r>
            <a:r>
              <a:rPr lang="pl-PL" dirty="0"/>
              <a:t>/*</a:t>
            </a:r>
          </a:p>
          <a:p>
            <a:r>
              <a:rPr lang="pl-PL" dirty="0"/>
              <a:t>/layout/</a:t>
            </a:r>
            <a:r>
              <a:rPr lang="pl-PL" dirty="0" err="1"/>
              <a:t>startPage</a:t>
            </a:r>
            <a:r>
              <a:rPr lang="pl-PL" dirty="0"/>
              <a:t>/</a:t>
            </a:r>
            <a:r>
              <a:rPr lang="pl-PL" dirty="0" err="1"/>
              <a:t>contact.xhtml</a:t>
            </a:r>
            <a:endParaRPr lang="pl-PL" dirty="0"/>
          </a:p>
          <a:p>
            <a:r>
              <a:rPr lang="pl-PL" dirty="0"/>
              <a:t>/layout/</a:t>
            </a:r>
            <a:r>
              <a:rPr lang="pl-PL" dirty="0" err="1"/>
              <a:t>startPage</a:t>
            </a:r>
            <a:r>
              <a:rPr lang="pl-PL" dirty="0"/>
              <a:t>/*</a:t>
            </a:r>
          </a:p>
          <a:p>
            <a:r>
              <a:rPr lang="pl-PL" dirty="0"/>
              <a:t>/layout/</a:t>
            </a:r>
            <a:r>
              <a:rPr lang="pl-PL" dirty="0" err="1"/>
              <a:t>publicTemplateCustomBanner.xhtml</a:t>
            </a:r>
            <a:endParaRPr lang="pl-PL" dirty="0"/>
          </a:p>
          <a:p>
            <a:r>
              <a:rPr lang="pl-PL" dirty="0"/>
              <a:t>/layout/</a:t>
            </a:r>
            <a:r>
              <a:rPr lang="pl-PL" dirty="0" err="1"/>
              <a:t>publicTemplateHeadCustomResources.xhtml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569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na pozostałych szablonach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3578" cy="4899266"/>
          </a:xfrm>
        </p:spPr>
        <p:txBody>
          <a:bodyPr>
            <a:normAutofit/>
          </a:bodyPr>
          <a:lstStyle/>
          <a:p>
            <a:r>
              <a:rPr lang="pl-PL" dirty="0"/>
              <a:t>Jeżeli jest możliwość, to lepiej skorzystać z dostosowania wyglądu za pomocą innych mechanizmów:</a:t>
            </a:r>
          </a:p>
          <a:p>
            <a:pPr lvl="1"/>
            <a:r>
              <a:rPr lang="pl-PL" dirty="0"/>
              <a:t>Zmiana terminologii: komunikaty dla użytkowników</a:t>
            </a:r>
          </a:p>
          <a:p>
            <a:pPr lvl="1"/>
            <a:r>
              <a:rPr lang="pl-PL" dirty="0"/>
              <a:t>Ukrywanie funkcji/elementów: Przełączniki (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toggles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Wygląd (pliki </a:t>
            </a:r>
            <a:r>
              <a:rPr lang="pl-PL" dirty="0" err="1"/>
              <a:t>css</a:t>
            </a:r>
            <a:r>
              <a:rPr lang="pl-PL" dirty="0"/>
              <a:t> w profilu afiliacji głównej)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/>
              <a:t>Dlaczego?</a:t>
            </a:r>
          </a:p>
          <a:p>
            <a:pPr lvl="1"/>
            <a:r>
              <a:rPr lang="pl-PL" dirty="0"/>
              <a:t>Szablony aktywne mają pierwszeństwo nad systemowymi</a:t>
            </a:r>
          </a:p>
          <a:p>
            <a:pPr lvl="1"/>
            <a:r>
              <a:rPr lang="pl-PL" dirty="0"/>
              <a:t>Szablony systemowe mogą być zmieniane w kolejnych</a:t>
            </a:r>
            <a:br>
              <a:rPr lang="pl-PL" dirty="0"/>
            </a:br>
            <a:r>
              <a:rPr lang="pl-PL" dirty="0"/>
              <a:t>wersjach omegi) – np. nowe pola na formularzu</a:t>
            </a:r>
          </a:p>
          <a:p>
            <a:pPr lvl="1"/>
            <a:r>
              <a:rPr lang="pl-PL" dirty="0"/>
              <a:t>Zmiany w szablonach mogą być niezgodne z kolejnymi</a:t>
            </a:r>
            <a:br>
              <a:rPr lang="pl-PL" dirty="0"/>
            </a:br>
            <a:r>
              <a:rPr lang="pl-PL" dirty="0"/>
              <a:t>wersjami omegi</a:t>
            </a:r>
          </a:p>
          <a:p>
            <a:pPr lvl="1"/>
            <a:endParaRPr lang="pl-PL" dirty="0"/>
          </a:p>
        </p:txBody>
      </p:sp>
      <p:pic>
        <p:nvPicPr>
          <p:cNvPr id="3" name="Grafika 2" descr="Ostrzeżenie z wypełnieniem pełnym">
            <a:extLst>
              <a:ext uri="{FF2B5EF4-FFF2-40B4-BE49-F238E27FC236}">
                <a16:creationId xmlns:a16="http://schemas.microsoft.com/office/drawing/2014/main" id="{D9FC12D5-6291-2B5A-015B-05902967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1842" y="816457"/>
            <a:ext cx="422898" cy="42289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F7ABCEF-1A3F-5148-0EC2-F343A83AC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842" y="2262319"/>
            <a:ext cx="265784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0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9BC7D-9DEA-557D-8281-85444D56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 przestrodze</a:t>
            </a:r>
          </a:p>
        </p:txBody>
      </p:sp>
      <p:pic>
        <p:nvPicPr>
          <p:cNvPr id="5" name="Symbol zastępczy zawartości 4" descr="Ostrzeżenie z wypełnieniem pełnym">
            <a:extLst>
              <a:ext uri="{FF2B5EF4-FFF2-40B4-BE49-F238E27FC236}">
                <a16:creationId xmlns:a16="http://schemas.microsoft.com/office/drawing/2014/main" id="{3CEA1393-9251-B3A3-53CE-51990837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844" y="365125"/>
            <a:ext cx="1258956" cy="1258956"/>
          </a:xfr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C8D1613-C05A-F34C-3E89-736933854F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pl-PL" dirty="0"/>
              <a:t>Niepoprawne zmiany w newralgicznych szablonach mogą odciąć dostęp (błąd 500) do znacznej części systemu</a:t>
            </a:r>
          </a:p>
          <a:p>
            <a:pPr lvl="1"/>
            <a:r>
              <a:rPr lang="pl-PL" dirty="0"/>
              <a:t>także do formularzy edycji szablonów</a:t>
            </a:r>
          </a:p>
          <a:p>
            <a:pPr lvl="1"/>
            <a:r>
              <a:rPr lang="pl-PL" dirty="0"/>
              <a:t>środki zaradcze: ekran 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customresource</a:t>
            </a:r>
            <a:r>
              <a:rPr lang="pl-PL" dirty="0"/>
              <a:t>/</a:t>
            </a:r>
            <a:r>
              <a:rPr lang="pl-PL" dirty="0" err="1"/>
              <a:t>ListPlain.seam</a:t>
            </a:r>
            <a:r>
              <a:rPr lang="pl-PL" dirty="0"/>
              <a:t> ma mało zależności od innych szablonów i pozwala na usuwanie i edycję aktywnych szablonów</a:t>
            </a:r>
          </a:p>
          <a:p>
            <a:pPr lvl="1"/>
            <a:endParaRPr lang="pl-PL" dirty="0"/>
          </a:p>
        </p:txBody>
      </p:sp>
      <p:pic>
        <p:nvPicPr>
          <p:cNvPr id="3" name="Symbol zastępczy zawartości 4" descr="Ostrzeżenie z wypełnieniem pełnym">
            <a:extLst>
              <a:ext uri="{FF2B5EF4-FFF2-40B4-BE49-F238E27FC236}">
                <a16:creationId xmlns:a16="http://schemas.microsoft.com/office/drawing/2014/main" id="{D08EB52F-F171-8C5B-398F-6FF5F61F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5026" y="2674315"/>
            <a:ext cx="374374" cy="3743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072C13-20F3-3AB0-11D4-B6DBC034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833" y="4001294"/>
            <a:ext cx="3505689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7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Przypadki szczególne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59" y="1427399"/>
            <a:ext cx="6413613" cy="4899266"/>
          </a:xfrm>
        </p:spPr>
        <p:txBody>
          <a:bodyPr>
            <a:normAutofit/>
          </a:bodyPr>
          <a:lstStyle/>
          <a:p>
            <a:r>
              <a:rPr lang="pl-PL" dirty="0"/>
              <a:t>Błędy w szablonach skutkują błędem 500</a:t>
            </a:r>
          </a:p>
          <a:p>
            <a:r>
              <a:rPr lang="pl-PL" dirty="0"/>
              <a:t>Najczęstsze przyczyny:</a:t>
            </a:r>
          </a:p>
          <a:p>
            <a:pPr lvl="1"/>
            <a:r>
              <a:rPr lang="pl-PL" dirty="0"/>
              <a:t>Używanie znaczników z danej przestrzeni bez jej zadeklarowania</a:t>
            </a:r>
          </a:p>
          <a:p>
            <a:pPr lvl="1"/>
            <a:r>
              <a:rPr lang="pl-PL" dirty="0"/>
              <a:t>Dołączenie nieistniejących szablonów (np. przez literówki)</a:t>
            </a:r>
          </a:p>
          <a:p>
            <a:pPr lvl="1"/>
            <a:r>
              <a:rPr lang="pl-PL" dirty="0"/>
              <a:t>Próby dostępu do danych, których nie ma w modelu</a:t>
            </a:r>
          </a:p>
          <a:p>
            <a:pPr lvl="1"/>
            <a:r>
              <a:rPr lang="pl-PL" dirty="0"/>
              <a:t>Zła składnia </a:t>
            </a:r>
            <a:r>
              <a:rPr lang="pl-PL" dirty="0" err="1"/>
              <a:t>xhtml</a:t>
            </a:r>
            <a:r>
              <a:rPr lang="pl-PL" dirty="0"/>
              <a:t> lub EL (niedomknięte znaczniki, cudzysłowy, nawiasy)</a:t>
            </a:r>
          </a:p>
          <a:p>
            <a:pPr lvl="1"/>
            <a:r>
              <a:rPr lang="pl-PL" dirty="0"/>
              <a:t>…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3" name="Grafika 2" descr="Ostrzeżenie z wypełnieniem pełnym">
            <a:extLst>
              <a:ext uri="{FF2B5EF4-FFF2-40B4-BE49-F238E27FC236}">
                <a16:creationId xmlns:a16="http://schemas.microsoft.com/office/drawing/2014/main" id="{D9FC12D5-6291-2B5A-015B-05902967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1842" y="816457"/>
            <a:ext cx="422898" cy="422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24FBC0-3775-81EE-5143-C2657C3E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672" y="114132"/>
            <a:ext cx="534427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8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Przypadki szczególne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59" y="1427399"/>
            <a:ext cx="8996826" cy="4899266"/>
          </a:xfrm>
        </p:spPr>
        <p:txBody>
          <a:bodyPr>
            <a:normAutofit/>
          </a:bodyPr>
          <a:lstStyle/>
          <a:p>
            <a:r>
              <a:rPr lang="pl-PL" dirty="0"/>
              <a:t>Błędy w szablonach skutkują błędem 500</a:t>
            </a:r>
          </a:p>
          <a:p>
            <a:r>
              <a:rPr lang="pl-PL" dirty="0"/>
              <a:t>Szczególnie uciążliwe są błędy w szablonach, które są wykorzystywane w wielu miejscach systemu</a:t>
            </a:r>
          </a:p>
          <a:p>
            <a:pPr lvl="1"/>
            <a:r>
              <a:rPr lang="pl-PL" dirty="0" err="1"/>
              <a:t>simple.xhtml</a:t>
            </a:r>
            <a:endParaRPr lang="pl-PL" dirty="0"/>
          </a:p>
          <a:p>
            <a:pPr lvl="1"/>
            <a:r>
              <a:rPr lang="pl-PL" dirty="0" err="1"/>
              <a:t>publictemplate.xhtml</a:t>
            </a:r>
            <a:endParaRPr lang="pl-PL" dirty="0"/>
          </a:p>
          <a:p>
            <a:pPr lvl="1"/>
            <a:r>
              <a:rPr lang="pl-PL" dirty="0" err="1"/>
              <a:t>template.xhtml</a:t>
            </a:r>
            <a:endParaRPr lang="pl-PL" dirty="0"/>
          </a:p>
          <a:p>
            <a:r>
              <a:rPr lang="pl-PL" dirty="0"/>
              <a:t>W skrajnych przepadkach mogą odciąć dostęp do znacznej części systemu, w tym także do formularzy edycji szablonów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24FBC0-3775-81EE-5143-C2657C3E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2" y="1332808"/>
            <a:ext cx="2761058" cy="19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6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423CF-1E74-4FBE-A164-233B9A21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Przypadki szczególne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5A8E5-DE4D-1CD7-6195-FA799E52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59" y="1427399"/>
            <a:ext cx="8996826" cy="4899266"/>
          </a:xfrm>
        </p:spPr>
        <p:txBody>
          <a:bodyPr>
            <a:normAutofit/>
          </a:bodyPr>
          <a:lstStyle/>
          <a:p>
            <a:r>
              <a:rPr lang="pl-PL" dirty="0"/>
              <a:t>W skrajnych przepadkach mogą odciąć dostęp do znacznej części systemu, w tym także do formularzy edycji szablonów</a:t>
            </a:r>
          </a:p>
          <a:p>
            <a:r>
              <a:rPr lang="pl-PL" dirty="0"/>
              <a:t>Środki zaradcze:</a:t>
            </a:r>
          </a:p>
          <a:p>
            <a:pPr lvl="1"/>
            <a:r>
              <a:rPr lang="pl-PL" dirty="0"/>
              <a:t>podanie parametru </a:t>
            </a:r>
            <a:r>
              <a:rPr lang="pl-PL" dirty="0" err="1"/>
              <a:t>customResourceResolver</a:t>
            </a:r>
            <a:r>
              <a:rPr lang="pl-PL" dirty="0"/>
              <a:t>=</a:t>
            </a:r>
            <a:r>
              <a:rPr lang="pl-PL" dirty="0" err="1"/>
              <a:t>false</a:t>
            </a:r>
            <a:r>
              <a:rPr lang="pl-PL" dirty="0"/>
              <a:t> w adresie URL powoduje ignorowanie szablonów aktywnych</a:t>
            </a:r>
          </a:p>
          <a:p>
            <a:pPr lvl="1"/>
            <a:r>
              <a:rPr lang="pl-PL" dirty="0"/>
              <a:t>Ekran /</a:t>
            </a:r>
            <a:r>
              <a:rPr lang="pl-PL" dirty="0" err="1"/>
              <a:t>customized</a:t>
            </a:r>
            <a:r>
              <a:rPr lang="pl-PL" dirty="0"/>
              <a:t>/</a:t>
            </a:r>
            <a:r>
              <a:rPr lang="pl-PL" dirty="0" err="1"/>
              <a:t>customresource</a:t>
            </a:r>
            <a:r>
              <a:rPr lang="pl-PL" dirty="0"/>
              <a:t>/</a:t>
            </a:r>
            <a:r>
              <a:rPr lang="pl-PL" dirty="0" err="1"/>
              <a:t>ListPlain.seam</a:t>
            </a:r>
            <a:r>
              <a:rPr lang="pl-PL" dirty="0"/>
              <a:t> ma mało zależności od innych szablonów i pozwala na usuwanie i edycję aktywnych szablonów</a:t>
            </a:r>
          </a:p>
          <a:p>
            <a:pPr lvl="1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E95A6B-7B1A-1076-8E1E-4B2A78B96CBC}"/>
              </a:ext>
            </a:extLst>
          </p:cNvPr>
          <p:cNvSpPr txBox="1"/>
          <p:nvPr/>
        </p:nvSpPr>
        <p:spPr>
          <a:xfrm>
            <a:off x="230222" y="3276868"/>
            <a:ext cx="32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24FBC0-3775-81EE-5143-C2657C3E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2" y="1332808"/>
            <a:ext cx="2761058" cy="19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8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D1FEF-190C-44DD-AD11-0E9E5EF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Raporty (formaty eksportu)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8E55-8853-43A1-BD3C-AF4B6344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3"/>
            <a:ext cx="7688155" cy="48701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najprostszej postaci: zmiana wyniku wyszukiwania (rekord po rekordzie) na inny format</a:t>
            </a:r>
          </a:p>
          <a:p>
            <a:pPr>
              <a:lnSpc>
                <a:spcPct val="107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drodze może zachodzić dużo innego przetwarzania i generowania skomplikowanego formatu wyjściowego (np. tabela przestawna też jest formatem eksportu)</a:t>
            </a:r>
          </a:p>
          <a:p>
            <a:pPr>
              <a:lnSpc>
                <a:spcPct val="107000"/>
              </a:lnSpc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	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EF71C7-33DB-7AF5-EFFD-2466EC48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355" y="815749"/>
            <a:ext cx="3307836" cy="51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2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6733733" y="583116"/>
            <a:ext cx="5458000" cy="627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2400" dirty="0"/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dirty="0">
              <a:solidFill>
                <a:srgbClr val="4A86E8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4A86E8"/>
                </a:solidFill>
              </a:rPr>
              <a:t>Nagłówek</a:t>
            </a:r>
            <a:r>
              <a:rPr lang="en" sz="2400" dirty="0">
                <a:solidFill>
                  <a:schemeClr val="dk2"/>
                </a:solidFill>
              </a:rPr>
              <a:t>: tekst* umieszczony na początku raportu</a:t>
            </a:r>
            <a:endParaRPr sz="24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4A86E8"/>
                </a:solidFill>
              </a:rPr>
              <a:t>Zawartość</a:t>
            </a:r>
            <a:r>
              <a:rPr lang="en" sz="2400" dirty="0">
                <a:solidFill>
                  <a:schemeClr val="dk2"/>
                </a:solidFill>
              </a:rPr>
              <a:t>: tekst* wstawiony zamiast każdego z eksportowanych rekordów</a:t>
            </a:r>
            <a:endParaRPr sz="24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endParaRPr lang="pl-PL" sz="2400" dirty="0">
              <a:solidFill>
                <a:srgbClr val="4A86E8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4A86E8"/>
                </a:solidFill>
              </a:rPr>
              <a:t>Stopka</a:t>
            </a:r>
            <a:r>
              <a:rPr lang="en" sz="2400" dirty="0">
                <a:solidFill>
                  <a:schemeClr val="dk2"/>
                </a:solidFill>
              </a:rPr>
              <a:t>: tekst* umieszczony na końcu raportu</a:t>
            </a:r>
            <a:endParaRPr sz="24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2"/>
                </a:solidFill>
              </a:rPr>
              <a:t>* zwykły tekst zawierający opcjonalnie odwołania do pól eksportu (p.  dalej)</a:t>
            </a: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2" y="1562048"/>
            <a:ext cx="6669701" cy="45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AF4298-342E-10A2-FD30-E92B1ED7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Definiowanie treści raportu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4" y="1177734"/>
            <a:ext cx="6669701" cy="45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1512200" y="1177733"/>
            <a:ext cx="788000" cy="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a</a:t>
            </a:r>
            <a:endParaRPr sz="2400"/>
          </a:p>
        </p:txBody>
      </p:sp>
      <p:sp>
        <p:nvSpPr>
          <p:cNvPr id="173" name="Google Shape;173;p30"/>
          <p:cNvSpPr txBox="1"/>
          <p:nvPr/>
        </p:nvSpPr>
        <p:spPr>
          <a:xfrm>
            <a:off x="1512200" y="2126367"/>
            <a:ext cx="788000" cy="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</a:t>
            </a:r>
            <a:endParaRPr sz="2400"/>
          </a:p>
        </p:txBody>
      </p:sp>
      <p:sp>
        <p:nvSpPr>
          <p:cNvPr id="174" name="Google Shape;174;p30"/>
          <p:cNvSpPr txBox="1"/>
          <p:nvPr/>
        </p:nvSpPr>
        <p:spPr>
          <a:xfrm>
            <a:off x="1512200" y="4395500"/>
            <a:ext cx="788000" cy="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c</a:t>
            </a:r>
            <a:endParaRPr sz="24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067" y="1177746"/>
            <a:ext cx="4029667" cy="268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9067" y="776395"/>
            <a:ext cx="1934632" cy="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7347833" y="4296167"/>
            <a:ext cx="4029600" cy="1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Wynik:</a:t>
            </a:r>
            <a:endParaRPr sz="3200"/>
          </a:p>
          <a:p>
            <a:endParaRPr sz="3200"/>
          </a:p>
          <a:p>
            <a:r>
              <a:rPr lang="en" sz="3200"/>
              <a:t>abbbc</a:t>
            </a:r>
            <a:endParaRPr sz="3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4" y="1177734"/>
            <a:ext cx="6669701" cy="45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1512200" y="1177733"/>
            <a:ext cx="19348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400"/>
              <a:t>&lt;body&gt;</a:t>
            </a:r>
            <a:endParaRPr sz="2400"/>
          </a:p>
          <a:p>
            <a:r>
              <a:rPr lang="en" sz="2400"/>
              <a:t>&lt;ol&gt;</a:t>
            </a:r>
            <a:endParaRPr sz="2400"/>
          </a:p>
        </p:txBody>
      </p:sp>
      <p:sp>
        <p:nvSpPr>
          <p:cNvPr id="184" name="Google Shape;184;p31"/>
          <p:cNvSpPr txBox="1"/>
          <p:nvPr/>
        </p:nvSpPr>
        <p:spPr>
          <a:xfrm>
            <a:off x="1512200" y="2126367"/>
            <a:ext cx="19348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&lt;li&gt;rekord&lt;/li&gt;</a:t>
            </a:r>
            <a:endParaRPr sz="2400"/>
          </a:p>
        </p:txBody>
      </p:sp>
      <p:sp>
        <p:nvSpPr>
          <p:cNvPr id="185" name="Google Shape;185;p31"/>
          <p:cNvSpPr txBox="1"/>
          <p:nvPr/>
        </p:nvSpPr>
        <p:spPr>
          <a:xfrm>
            <a:off x="1512200" y="4395500"/>
            <a:ext cx="21608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400"/>
              <a:t>&lt;/ol&gt;</a:t>
            </a:r>
            <a:endParaRPr sz="2400"/>
          </a:p>
          <a:p>
            <a:pPr>
              <a:buClr>
                <a:schemeClr val="dk1"/>
              </a:buClr>
              <a:buSzPts val="1100"/>
            </a:pPr>
            <a:r>
              <a:rPr lang="en" sz="2400"/>
              <a:t>&lt;/body&gt;</a:t>
            </a:r>
            <a:endParaRPr sz="2400"/>
          </a:p>
          <a:p>
            <a:endParaRPr sz="2400"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067" y="1177746"/>
            <a:ext cx="4029667" cy="268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9067" y="776395"/>
            <a:ext cx="1934632" cy="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7347833" y="4296167"/>
            <a:ext cx="4029600" cy="2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Wynik:</a:t>
            </a:r>
            <a:endParaRPr sz="3200"/>
          </a:p>
          <a:p>
            <a:endParaRPr sz="3200"/>
          </a:p>
          <a:p>
            <a:endParaRPr sz="3200"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2818" y="5118851"/>
            <a:ext cx="17399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34" y="375067"/>
            <a:ext cx="7742801" cy="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1803400" y="159133"/>
            <a:ext cx="26232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</a:rPr>
              <a:t>text/html</a:t>
            </a: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6733733" y="470400"/>
            <a:ext cx="5579200" cy="6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2400"/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>
                <a:solidFill>
                  <a:srgbClr val="4A86E8"/>
                </a:solidFill>
              </a:rPr>
              <a:t>Pole eksportu</a:t>
            </a:r>
            <a:r>
              <a:rPr lang="en" sz="2400">
                <a:solidFill>
                  <a:schemeClr val="dk2"/>
                </a:solidFill>
              </a:rPr>
              <a:t>: pozwala umieścić w raporcie wartości wyliczone i/lub pochodzące z eksportowanych danych</a:t>
            </a:r>
            <a:endParaRPr sz="240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>
                <a:solidFill>
                  <a:srgbClr val="4A86E8"/>
                </a:solidFill>
              </a:rPr>
              <a:t>Post processing</a:t>
            </a:r>
            <a:r>
              <a:rPr lang="en" sz="2400">
                <a:solidFill>
                  <a:schemeClr val="dk2"/>
                </a:solidFill>
              </a:rPr>
              <a:t>: funkcja przetwarzająca wynik każdego pola eksportu</a:t>
            </a:r>
            <a:endParaRPr sz="240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" sz="2400">
                <a:solidFill>
                  <a:srgbClr val="4A86E8"/>
                </a:solidFill>
              </a:rPr>
              <a:t>Funkcje</a:t>
            </a:r>
            <a:r>
              <a:rPr lang="en" sz="2400">
                <a:solidFill>
                  <a:schemeClr val="dk2"/>
                </a:solidFill>
              </a:rPr>
              <a:t>: dodatkowe funkcje używane w raporcie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4" y="1177734"/>
            <a:ext cx="6669701" cy="459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4" y="1177734"/>
            <a:ext cx="6669701" cy="45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1512200" y="1177733"/>
            <a:ext cx="19348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&lt;body&gt;</a:t>
            </a:r>
            <a:endParaRPr sz="2400"/>
          </a:p>
          <a:p>
            <a:r>
              <a:rPr lang="en" sz="2400"/>
              <a:t>&lt;ol&gt;</a:t>
            </a:r>
            <a:endParaRPr sz="2400"/>
          </a:p>
        </p:txBody>
      </p:sp>
      <p:sp>
        <p:nvSpPr>
          <p:cNvPr id="204" name="Google Shape;204;p33"/>
          <p:cNvSpPr txBox="1"/>
          <p:nvPr/>
        </p:nvSpPr>
        <p:spPr>
          <a:xfrm>
            <a:off x="1512200" y="2126367"/>
            <a:ext cx="19348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&lt;li&gt;#{tytul}&lt;/li&gt;</a:t>
            </a:r>
            <a:endParaRPr sz="2400"/>
          </a:p>
        </p:txBody>
      </p:sp>
      <p:sp>
        <p:nvSpPr>
          <p:cNvPr id="205" name="Google Shape;205;p33"/>
          <p:cNvSpPr txBox="1"/>
          <p:nvPr/>
        </p:nvSpPr>
        <p:spPr>
          <a:xfrm>
            <a:off x="1512200" y="4395500"/>
            <a:ext cx="21608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&lt;/ol&gt;</a:t>
            </a:r>
            <a:endParaRPr sz="2400"/>
          </a:p>
          <a:p>
            <a:r>
              <a:rPr lang="en" sz="2400"/>
              <a:t>&lt;/body&gt;</a:t>
            </a:r>
            <a:endParaRPr sz="2400"/>
          </a:p>
          <a:p>
            <a:endParaRPr sz="24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9067" y="776395"/>
            <a:ext cx="1934632" cy="40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34" y="375067"/>
            <a:ext cx="7742801" cy="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1803400" y="159133"/>
            <a:ext cx="2623200" cy="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</a:rPr>
              <a:t>text/html</a:t>
            </a:r>
            <a:endParaRPr sz="2400"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2997" y="2360913"/>
            <a:ext cx="4357100" cy="138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3003" y="3750270"/>
            <a:ext cx="4098200" cy="10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3676033" y="2346233"/>
            <a:ext cx="4357200" cy="24308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2743" y="5619800"/>
            <a:ext cx="6522256" cy="83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3"/>
          <p:cNvCxnSpPr/>
          <p:nvPr/>
        </p:nvCxnSpPr>
        <p:spPr>
          <a:xfrm flipH="1">
            <a:off x="2213400" y="2366000"/>
            <a:ext cx="1482400" cy="7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33"/>
          <p:cNvCxnSpPr/>
          <p:nvPr/>
        </p:nvCxnSpPr>
        <p:spPr>
          <a:xfrm rot="10800000">
            <a:off x="2253167" y="3314767"/>
            <a:ext cx="1462400" cy="14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5" name="Google Shape;21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62333" y="1396780"/>
            <a:ext cx="4029667" cy="2689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54BBF366-973F-33D4-411F-72C0F8E0DE0C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569811" y="4115520"/>
            <a:ext cx="1212878" cy="56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9974A9-7072-7E6D-6AC8-2EE3B366D315}"/>
              </a:ext>
            </a:extLst>
          </p:cNvPr>
          <p:cNvSpPr txBox="1"/>
          <p:nvPr/>
        </p:nvSpPr>
        <p:spPr>
          <a:xfrm>
            <a:off x="8782689" y="4497053"/>
            <a:ext cx="13582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/>
              <a:t>Javascript</a:t>
            </a:r>
            <a:endParaRPr lang="pl-P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115200" y="861000"/>
            <a:ext cx="5958000" cy="55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4A86E8"/>
                </a:solidFill>
              </a:rPr>
              <a:t>Nazwa pliku</a:t>
            </a:r>
            <a:r>
              <a:rPr lang="en" dirty="0"/>
              <a:t>: </a:t>
            </a:r>
            <a:r>
              <a:rPr lang="en" dirty="0">
                <a:solidFill>
                  <a:schemeClr val="dk1"/>
                </a:solidFill>
              </a:rPr>
              <a:t>pod jaką nazwą zostanie zapisany wygenerowany raport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Trzy przypadki:</a:t>
            </a:r>
            <a:endParaRPr dirty="0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Nazwa pusta: raport otworzy się w przeglądarce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Nazwa “zwykła”: powstanie plik zawierający raport</a:t>
            </a:r>
            <a:endParaRPr lang="pl-PL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Font typeface="Arial" panose="020B0604020202020204" pitchFamily="34" charset="0"/>
              <a:buAutoNum type="arabicPeriod"/>
            </a:pPr>
            <a:r>
              <a:rPr lang="pl-PL" dirty="0">
                <a:solidFill>
                  <a:schemeClr val="dk1"/>
                </a:solidFill>
              </a:rPr>
              <a:t>Nazwa zaczynająca się od ukośnika: raport wykorzystujący gotowy szablon JSF</a:t>
            </a:r>
          </a:p>
          <a:p>
            <a:pPr>
              <a:buClr>
                <a:schemeClr val="dk1"/>
              </a:buClr>
              <a:buAutoNum type="arabicPeriod"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4A86E8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761467"/>
            <a:ext cx="5752535" cy="478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2FEE8-6B1A-E67D-F502-9DA34C6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warto trochę umieć?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0449E1C6-A67E-41D4-6F6B-A7095DFF4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82888"/>
              </p:ext>
            </p:extLst>
          </p:nvPr>
        </p:nvGraphicFramePr>
        <p:xfrm>
          <a:off x="1409148" y="2097892"/>
          <a:ext cx="9550398" cy="3723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91733">
                  <a:extLst>
                    <a:ext uri="{9D8B030D-6E8A-4147-A177-3AD203B41FA5}">
                      <a16:colId xmlns:a16="http://schemas.microsoft.com/office/drawing/2014/main" val="1151278857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65064433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903842520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517721937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70647829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40272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Pivoty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Pivoty</a:t>
                      </a:r>
                      <a:r>
                        <a:rPr lang="pl-PL" dirty="0"/>
                        <a:t> (</a:t>
                      </a:r>
                      <a:r>
                        <a:rPr lang="pl-PL" dirty="0" err="1"/>
                        <a:t>adv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Raporty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Raporty (</a:t>
                      </a:r>
                      <a:r>
                        <a:rPr lang="pl-PL" dirty="0" err="1"/>
                        <a:t>adv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Szablony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Model danych (</a:t>
                      </a:r>
                      <a:r>
                        <a:rPr lang="pl-PL" b="1" dirty="0" err="1"/>
                        <a:t>omegowy</a:t>
                      </a:r>
                      <a:r>
                        <a:rPr lang="pl-PL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47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err="1"/>
                        <a:t>Xpath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555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err="1"/>
                        <a:t>Javascript</a:t>
                      </a:r>
                      <a:r>
                        <a:rPr lang="pl-PL" b="1" dirty="0"/>
                        <a:t> (</a:t>
                      </a:r>
                      <a:r>
                        <a:rPr lang="pl-PL" b="1" dirty="0" err="1"/>
                        <a:t>omegowy</a:t>
                      </a:r>
                      <a:r>
                        <a:rPr lang="pl-PL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32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6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err="1"/>
                        <a:t>html</a:t>
                      </a:r>
                      <a:r>
                        <a:rPr lang="pl-PL" b="1" dirty="0"/>
                        <a:t>/JSF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33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Wnętrzności omegi (komponenty)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u="none" dirty="0">
                          <a:solidFill>
                            <a:schemeClr val="tx1"/>
                          </a:solidFill>
                        </a:rPr>
                        <a:t>✓?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6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49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Raporty wykorzystujące szablony JSF</a:t>
            </a:r>
            <a:endParaRPr/>
          </a:p>
        </p:txBody>
      </p:sp>
      <p:sp>
        <p:nvSpPr>
          <p:cNvPr id="480" name="Google Shape;480;p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9604400" cy="45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Celem formatu eksportu wykorzystującego szablony JSF nie jest wygenerowanie treści, ale ustalenie kontekstu (wartości obiektów, zmiennych… - komponent exportHelper) i przekazanie go do szablonu JSF.</a:t>
            </a:r>
            <a:endParaRPr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2133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Szablon JSF zajmuje się prezentacją treści.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Raporty wykorzystujące szablony JSF - przykład</a:t>
            </a:r>
            <a:endParaRPr/>
          </a:p>
        </p:txBody>
      </p:sp>
      <p:graphicFrame>
        <p:nvGraphicFramePr>
          <p:cNvPr id="486" name="Google Shape;486;p69"/>
          <p:cNvGraphicFramePr/>
          <p:nvPr/>
        </p:nvGraphicFramePr>
        <p:xfrm>
          <a:off x="312300" y="2248544"/>
          <a:ext cx="11356733" cy="40315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2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Nazwa pliku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/reports/osoby.xhtml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Zawartość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#{authors}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0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Pola eksportu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Nazwa: 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authors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Wartość: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for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var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A8017E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 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i&lt;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entity.author.size(); 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i++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authors.add(entity.author.get(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).id);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Funkcje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var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authors 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006699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new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java.util.TreeSet();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45AE34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'authors'</a:t>
                      </a: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,authors)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7" name="Google Shape;487;p69"/>
          <p:cNvSpPr txBox="1"/>
          <p:nvPr/>
        </p:nvSpPr>
        <p:spPr>
          <a:xfrm>
            <a:off x="375500" y="1575433"/>
            <a:ext cx="8577600" cy="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Dla wybranych publikacji podaj zbiorczą listę autorów.</a:t>
            </a:r>
            <a:endParaRPr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Szablon /reports/osoby.xhtml</a:t>
            </a:r>
            <a:endParaRPr/>
          </a:p>
        </p:txBody>
      </p:sp>
      <p:graphicFrame>
        <p:nvGraphicFramePr>
          <p:cNvPr id="493" name="Google Shape;493;p70"/>
          <p:cNvGraphicFramePr/>
          <p:nvPr/>
        </p:nvGraphicFramePr>
        <p:xfrm>
          <a:off x="602885" y="1422333"/>
          <a:ext cx="10986233" cy="56910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8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100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&lt;!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DOCTYPE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html PUBLIC 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"-//W3C//DTD XHTML 1.0 Strict//EN"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http://www.w3.org/TR/xhtml1/DTD/xhtml1-strict.dtd"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html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xmlns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"http://www.w3.org/1999/xhtml"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xmlns:ui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</a:t>
                      </a:r>
                      <a:r>
                        <a:rPr lang="en" sz="1400" u="sng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  <a:hlinkClick r:id="rId3"/>
                        </a:rPr>
                        <a:t>http://java.sun.com/jsf/facelets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xmlns:p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"http://primefaces.org/ui"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ui:composition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template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"/layout/publictemplate.xhtml"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ui:define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name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"body"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:dataTable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var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value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"#{exportHelper.data['authors'].toArray()}"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:column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ui:decorate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template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"#{navigationMap[templateSelector.rowTemplate['author']]}"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ui:param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name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"authorentity"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value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40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"#{daoHelper.getEntity(a)}"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ui:param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ui:decorate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:column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r>
                        <a:rPr lang="en" sz="1400">
                          <a:solidFill>
                            <a:srgbClr val="963D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:dataTable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ui:define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ui:composition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br>
                        <a:rPr lang="en" sz="1400">
                          <a:solidFill>
                            <a:srgbClr val="3B3B3B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</a:t>
                      </a:r>
                      <a:r>
                        <a:rPr lang="en" sz="1400">
                          <a:solidFill>
                            <a:srgbClr val="016CFF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html</a:t>
                      </a:r>
                      <a:r>
                        <a:rPr lang="en" sz="1400">
                          <a:solidFill>
                            <a:srgbClr val="7A7A7A"/>
                          </a:solidFill>
                          <a:highlight>
                            <a:srgbClr val="FFFFFF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&gt;</a:t>
                      </a:r>
                      <a:endParaRPr sz="1400">
                        <a:solidFill>
                          <a:srgbClr val="7A7A7A"/>
                        </a:solidFill>
                        <a:highlight>
                          <a:srgbClr val="FFFFFF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>
                        <a:solidFill>
                          <a:srgbClr val="7A7A7A"/>
                        </a:solidFill>
                        <a:highlight>
                          <a:srgbClr val="FFFFFF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>
                        <a:solidFill>
                          <a:srgbClr val="7A7A7A"/>
                        </a:solidFill>
                        <a:highlight>
                          <a:srgbClr val="FFFFFF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867" y="756528"/>
            <a:ext cx="1934632" cy="40133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1"/>
          <p:cNvSpPr txBox="1"/>
          <p:nvPr/>
        </p:nvSpPr>
        <p:spPr>
          <a:xfrm>
            <a:off x="7067167" y="2298767"/>
            <a:ext cx="4029600" cy="2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Wynik:</a:t>
            </a:r>
            <a:endParaRPr sz="3200"/>
          </a:p>
          <a:p>
            <a:endParaRPr sz="3200"/>
          </a:p>
          <a:p>
            <a:endParaRPr sz="3200"/>
          </a:p>
        </p:txBody>
      </p:sp>
      <p:pic>
        <p:nvPicPr>
          <p:cNvPr id="500" name="Google Shape;50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67" y="1157867"/>
            <a:ext cx="4889800" cy="209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7467" y="3059667"/>
            <a:ext cx="3695747" cy="31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0350E1EA-542C-42F4-AEC8-287A613C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3" y="11624"/>
            <a:ext cx="11651226" cy="13255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Przełączniki, 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Toggles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4DA57DE-4EE6-4FEF-9C1D-EBB560FB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52" y="2072868"/>
            <a:ext cx="1381318" cy="2581635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D99E17-B9E6-4D8C-BC81-5DADD851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6" y="2072868"/>
            <a:ext cx="2352952" cy="2760389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4BEFEED-0220-4BC2-B878-5F5F90ABA509}"/>
              </a:ext>
            </a:extLst>
          </p:cNvPr>
          <p:cNvCxnSpPr/>
          <p:nvPr/>
        </p:nvCxnSpPr>
        <p:spPr>
          <a:xfrm flipH="1">
            <a:off x="4694119" y="2672482"/>
            <a:ext cx="8345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BA35DA64-9908-4FB5-A6A4-3CFC7AFB8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421" y="-11624"/>
            <a:ext cx="518746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E9CDDC0-2E70-4EA8-9DB2-CF64715E20B4}"/>
              </a:ext>
            </a:extLst>
          </p:cNvPr>
          <p:cNvSpPr txBox="1"/>
          <p:nvPr/>
        </p:nvSpPr>
        <p:spPr>
          <a:xfrm>
            <a:off x="757336" y="5322347"/>
            <a:ext cx="3936783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Zmiany w 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Toggles</a:t>
            </a:r>
            <a:r>
              <a:rPr lang="pl-PL" dirty="0"/>
              <a:t> nie wymagają</a:t>
            </a:r>
            <a:br>
              <a:rPr lang="pl-PL" dirty="0"/>
            </a:br>
            <a:r>
              <a:rPr lang="pl-PL" dirty="0"/>
              <a:t>restartu serwera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EC0FDAA4-C48C-E98E-9AA8-5F147DEBEFA2}"/>
              </a:ext>
            </a:extLst>
          </p:cNvPr>
          <p:cNvCxnSpPr>
            <a:cxnSpLocks/>
          </p:cNvCxnSpPr>
          <p:nvPr/>
        </p:nvCxnSpPr>
        <p:spPr>
          <a:xfrm flipH="1">
            <a:off x="1969949" y="3984758"/>
            <a:ext cx="4769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6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0350E1EA-542C-42F4-AEC8-287A613C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3" y="11624"/>
            <a:ext cx="11651226" cy="13255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Przełączniki, </a:t>
            </a:r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Toggles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6802-5C85-8D2D-46FB-2D719A4C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włączają/wyłączają moduły omegi, funkcjonalności, sposoby działania</a:t>
            </a:r>
          </a:p>
          <a:p>
            <a:r>
              <a:rPr lang="pl-PL" dirty="0"/>
              <a:t>miewają parametry</a:t>
            </a:r>
          </a:p>
          <a:p>
            <a:r>
              <a:rPr lang="pl-PL" dirty="0"/>
              <a:t>działają hierarchicznie na podstawie nazwy, np.:</a:t>
            </a:r>
          </a:p>
          <a:p>
            <a:pPr lvl="1"/>
            <a:r>
              <a:rPr lang="pl-PL" dirty="0"/>
              <a:t>wyłączenie </a:t>
            </a:r>
            <a:r>
              <a:rPr lang="pl-PL" dirty="0" err="1"/>
              <a:t>model.technology</a:t>
            </a:r>
            <a:r>
              <a:rPr lang="pl-PL" dirty="0"/>
              <a:t> powoduje efektywne wyłączenie wszystkich przełączników model.technology.* (np. </a:t>
            </a:r>
            <a:r>
              <a:rPr lang="pl-PL" dirty="0" err="1"/>
              <a:t>model.technology.public</a:t>
            </a:r>
            <a:r>
              <a:rPr lang="pl-PL" dirty="0"/>
              <a:t>)</a:t>
            </a:r>
          </a:p>
          <a:p>
            <a:pPr lvl="1"/>
            <a:endParaRPr lang="pl-PL" dirty="0"/>
          </a:p>
          <a:p>
            <a:r>
              <a:rPr lang="pl-PL" dirty="0"/>
              <a:t>uwzględnianie przełączników w szablonach jest realizowane przez komponent #{featureToggle}, np.: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sz="2400" dirty="0">
                <a:latin typeface="Consolas" panose="020B0609020204030204" pitchFamily="49" charset="0"/>
              </a:rPr>
              <a:t>&lt;</a:t>
            </a:r>
            <a:r>
              <a:rPr lang="pl-PL" sz="2400" dirty="0" err="1">
                <a:latin typeface="Consolas" panose="020B0609020204030204" pitchFamily="49" charset="0"/>
              </a:rPr>
              <a:t>c:if</a:t>
            </a:r>
            <a:r>
              <a:rPr lang="pl-PL" sz="2400" dirty="0">
                <a:latin typeface="Consolas" panose="020B0609020204030204" pitchFamily="49" charset="0"/>
              </a:rPr>
              <a:t> test="#{</a:t>
            </a:r>
            <a:r>
              <a:rPr lang="pl-PL" sz="2400" dirty="0" err="1">
                <a:latin typeface="Consolas" panose="020B0609020204030204" pitchFamily="49" charset="0"/>
              </a:rPr>
              <a:t>featureToggle.check</a:t>
            </a:r>
            <a:r>
              <a:rPr lang="pl-PL" sz="2400" dirty="0">
                <a:latin typeface="Consolas" panose="020B0609020204030204" pitchFamily="49" charset="0"/>
              </a:rPr>
              <a:t>('</a:t>
            </a:r>
            <a:r>
              <a:rPr lang="pl-PL" sz="2400" dirty="0" err="1">
                <a:latin typeface="Consolas" panose="020B0609020204030204" pitchFamily="49" charset="0"/>
              </a:rPr>
              <a:t>score.display.public</a:t>
            </a:r>
            <a:r>
              <a:rPr lang="pl-PL" sz="2400" dirty="0">
                <a:latin typeface="Consolas" panose="020B0609020204030204" pitchFamily="49" charset="0"/>
              </a:rPr>
              <a:t>')}"&gt;</a:t>
            </a:r>
            <a:endParaRPr lang="pl-P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3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0350E1EA-542C-42F4-AEC8-287A613C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3" y="11624"/>
            <a:ext cx="11651226" cy="13255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Tabele przestawne (</a:t>
            </a:r>
            <a:r>
              <a:rPr lang="pl-PL" dirty="0" err="1"/>
              <a:t>piwoty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6802-5C85-8D2D-46FB-2D719A4C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3" y="1506029"/>
            <a:ext cx="10658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założeniu wymagające najmniej wiedzy. Definicja za pomocą „myszki”</a:t>
            </a:r>
          </a:p>
          <a:p>
            <a:r>
              <a:rPr lang="pl-PL" dirty="0"/>
              <a:t>Opis wierszy (np.: kategoria ewaluacyjna)</a:t>
            </a:r>
          </a:p>
          <a:p>
            <a:r>
              <a:rPr lang="pl-PL" dirty="0"/>
              <a:t>Opis kolumn (np.: punktacja całkowita)</a:t>
            </a:r>
          </a:p>
          <a:p>
            <a:r>
              <a:rPr lang="pl-PL" dirty="0"/>
              <a:t>Agregatory (np. liczba rekordów)</a:t>
            </a:r>
          </a:p>
          <a:p>
            <a:endParaRPr lang="pl-PL" dirty="0">
              <a:latin typeface="Consolas" panose="020B0609020204030204" pitchFamily="49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B2E5D7-E649-727A-618F-A499562F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78" y="3788229"/>
            <a:ext cx="8215022" cy="3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95D29E0-F674-26AB-F3FE-B2873A06AC24}"/>
              </a:ext>
            </a:extLst>
          </p:cNvPr>
          <p:cNvSpPr txBox="1"/>
          <p:nvPr/>
        </p:nvSpPr>
        <p:spPr>
          <a:xfrm>
            <a:off x="571131" y="4001294"/>
            <a:ext cx="3281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W każdej komórce znajduje się „pod spodem” podzbiór rekordów z wejściowego zbioru danych, który należy do kategorii z danego wiersza/kolumny.</a:t>
            </a:r>
            <a:endParaRPr lang="pl-PL" sz="16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pl-PL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Wartość wyświetlaną w każdej komórce określa podany w definicji agregator.</a:t>
            </a:r>
            <a:endParaRPr lang="pl-PL" sz="16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br>
              <a:rPr lang="pl-PL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79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4462</Words>
  <Application>Microsoft Office PowerPoint</Application>
  <PresentationFormat>Panoramiczny</PresentationFormat>
  <Paragraphs>587</Paragraphs>
  <Slides>63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Consolas</vt:lpstr>
      <vt:lpstr>Times New Roman</vt:lpstr>
      <vt:lpstr>Motyw pakietu Office</vt:lpstr>
      <vt:lpstr>Prezentacja programu PowerPoint</vt:lpstr>
      <vt:lpstr>Metody dostosowywania funkcjonalności</vt:lpstr>
      <vt:lpstr>Ku przestrodze</vt:lpstr>
      <vt:lpstr>Ku przestrodze</vt:lpstr>
      <vt:lpstr>Ku przestrodze</vt:lpstr>
      <vt:lpstr>Co warto trochę umieć?</vt:lpstr>
      <vt:lpstr>Przełączniki, Feature Toggles</vt:lpstr>
      <vt:lpstr>Przełączniki, Feature Toggles</vt:lpstr>
      <vt:lpstr>Tabele przestawne (piwoty)</vt:lpstr>
      <vt:lpstr>Jeśli nie ma pola, którego potrzebujemy?</vt:lpstr>
      <vt:lpstr>Konfiguracja zaawansowana</vt:lpstr>
      <vt:lpstr>Tworzenie nowych pól</vt:lpstr>
      <vt:lpstr>Tworzenie nowych pól</vt:lpstr>
      <vt:lpstr>Tworzenie nowych pól</vt:lpstr>
      <vt:lpstr>Definicja pola</vt:lpstr>
      <vt:lpstr>Definicja pola</vt:lpstr>
      <vt:lpstr>XPATH – przykłady dla publikacji</vt:lpstr>
      <vt:lpstr>XPATH – przykłady dla czasopism</vt:lpstr>
      <vt:lpstr>Skrypty</vt:lpstr>
      <vt:lpstr>Skrypty</vt:lpstr>
      <vt:lpstr>Skrypty</vt:lpstr>
      <vt:lpstr>Skrypty</vt:lpstr>
      <vt:lpstr>Skrypty</vt:lpstr>
      <vt:lpstr>Skrypty</vt:lpstr>
      <vt:lpstr>Prezentacja programu PowerPoint</vt:lpstr>
      <vt:lpstr>Prezentacja programu PowerPoint</vt:lpstr>
      <vt:lpstr>Prezentacja programu PowerPoint</vt:lpstr>
      <vt:lpstr>Lista wszystkich komponentów</vt:lpstr>
      <vt:lpstr>„Dokumentacja” komponentu</vt:lpstr>
      <vt:lpstr>Szablony</vt:lpstr>
      <vt:lpstr>Szablony</vt:lpstr>
      <vt:lpstr>Szablony</vt:lpstr>
      <vt:lpstr>Zasada działania</vt:lpstr>
      <vt:lpstr>Faces Expression Language (EL)</vt:lpstr>
      <vt:lpstr>Znaczniki interpretowane przez JSF</vt:lpstr>
      <vt:lpstr>Znaczniki interpretowane przez JSF</vt:lpstr>
      <vt:lpstr>Znaczniki interpretowane przez JSF</vt:lpstr>
      <vt:lpstr>Znaczniki interpretowane przez JSF</vt:lpstr>
      <vt:lpstr>Strony, które wyglądają jak część OMEGI</vt:lpstr>
      <vt:lpstr>Szablony odpowiadające za fragmenty stron</vt:lpstr>
      <vt:lpstr>Szablony odpowiadające za fragmenty stron</vt:lpstr>
      <vt:lpstr>Szablony odpowiadające za fragmenty stron</vt:lpstr>
      <vt:lpstr>Szablony odpowiadające za fragmenty stron</vt:lpstr>
      <vt:lpstr>Szablony odpowiadające za fragmenty stron</vt:lpstr>
      <vt:lpstr>Szablony odpowiadające za fragmenty stron</vt:lpstr>
      <vt:lpstr>Szablony odpowiadające za fragmenty stron</vt:lpstr>
      <vt:lpstr>Szablony odpowiadające za fragmenty stron</vt:lpstr>
      <vt:lpstr>Szablony, które warto dostosować</vt:lpstr>
      <vt:lpstr>Zmiany na pozostałych szablonach</vt:lpstr>
      <vt:lpstr>Przypadki szczególne</vt:lpstr>
      <vt:lpstr>Przypadki szczególne</vt:lpstr>
      <vt:lpstr>Przypadki szczególne</vt:lpstr>
      <vt:lpstr>Raporty (formaty eksportu)</vt:lpstr>
      <vt:lpstr>Definiowanie treści raportu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Raporty wykorzystujące szablony JSF</vt:lpstr>
      <vt:lpstr>Raporty wykorzystujące szablony JSF - przykład</vt:lpstr>
      <vt:lpstr>Szablon /reports/osoby.xhtml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Skonieczny</dc:creator>
  <cp:lastModifiedBy>Łukasz Skonieczny</cp:lastModifiedBy>
  <cp:revision>246</cp:revision>
  <dcterms:created xsi:type="dcterms:W3CDTF">2018-01-18T09:45:02Z</dcterms:created>
  <dcterms:modified xsi:type="dcterms:W3CDTF">2023-09-10T18:53:31Z</dcterms:modified>
</cp:coreProperties>
</file>