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340" r:id="rId4"/>
    <p:sldId id="342" r:id="rId5"/>
    <p:sldId id="343" r:id="rId6"/>
    <p:sldId id="345" r:id="rId7"/>
    <p:sldId id="344" r:id="rId8"/>
    <p:sldId id="346" r:id="rId9"/>
    <p:sldId id="347" r:id="rId10"/>
    <p:sldId id="288" r:id="rId11"/>
    <p:sldId id="357" r:id="rId12"/>
    <p:sldId id="348" r:id="rId13"/>
    <p:sldId id="349" r:id="rId14"/>
    <p:sldId id="351" r:id="rId15"/>
    <p:sldId id="356" r:id="rId16"/>
    <p:sldId id="354" r:id="rId17"/>
    <p:sldId id="359" r:id="rId18"/>
    <p:sldId id="355" r:id="rId19"/>
    <p:sldId id="350" r:id="rId20"/>
    <p:sldId id="352" r:id="rId21"/>
    <p:sldId id="360" r:id="rId22"/>
    <p:sldId id="363" r:id="rId23"/>
    <p:sldId id="365" r:id="rId24"/>
    <p:sldId id="367" r:id="rId25"/>
    <p:sldId id="368" r:id="rId26"/>
    <p:sldId id="369" r:id="rId27"/>
    <p:sldId id="364" r:id="rId28"/>
    <p:sldId id="370" r:id="rId29"/>
    <p:sldId id="366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zysie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FE82-05A8-42CF-9D20-05B3EDF4232C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pm.umw.edu.pl/doc/article/article.html" TargetMode="External"/><Relationship Id="rId2" Type="http://schemas.openxmlformats.org/officeDocument/2006/relationships/hyperlink" Target="https://ppm.umw.edu.pl/doc/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xpath_syntax.asp" TargetMode="External"/><Relationship Id="rId2" Type="http://schemas.openxmlformats.org/officeDocument/2006/relationships/hyperlink" Target="https://www.w3schools.com/xml/xpath_intro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g.umw.edu.pl/index.php/40-jkpb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mega-psir.atlassian.net/wiki/spaces/OM/pages/5482872844/Formu+y+wyszukiwawcze+dla+wersji+od+3.1" TargetMode="External"/><Relationship Id="rId2" Type="http://schemas.openxmlformats.org/officeDocument/2006/relationships/hyperlink" Target="https://omega-psir.atlassian.net/wiki/spaces/OM/pages/351010860/Formu+y+wyszukiwawcze+dla+wersji+do+3.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dirty="0" err="1"/>
              <a:t>custom</a:t>
            </a:r>
            <a:r>
              <a:rPr lang="pl-PL" dirty="0"/>
              <a:t> </a:t>
            </a:r>
            <a:r>
              <a:rPr lang="pl-PL" dirty="0" err="1"/>
              <a:t>query</a:t>
            </a:r>
            <a:r>
              <a:rPr lang="pl-PL" dirty="0"/>
              <a:t> w </a:t>
            </a:r>
            <a:r>
              <a:rPr lang="pl-PL" dirty="0" err="1"/>
              <a:t>Omega-PSIR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985792"/>
            <a:ext cx="9144000" cy="1872208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Krzysztof Karch, Biblioteka Główna UMW</a:t>
            </a:r>
          </a:p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krzysztof.karch@umw.edu.pl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Model danych w Omedze.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6882428-95F9-4AF4-A8D9-D50D174DD559}"/>
              </a:ext>
            </a:extLst>
          </p:cNvPr>
          <p:cNvSpPr txBox="1"/>
          <p:nvPr/>
        </p:nvSpPr>
        <p:spPr>
          <a:xfrm>
            <a:off x="0" y="620688"/>
            <a:ext cx="9108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adres_środowiska</a:t>
            </a:r>
            <a:r>
              <a:rPr lang="pl-PL" sz="2000" dirty="0"/>
              <a:t>/</a:t>
            </a:r>
            <a:r>
              <a:rPr lang="pl-PL" sz="2000" dirty="0" err="1"/>
              <a:t>doc</a:t>
            </a:r>
            <a:r>
              <a:rPr lang="pl-PL" sz="2000" dirty="0"/>
              <a:t>/</a:t>
            </a:r>
            <a:r>
              <a:rPr lang="pl-PL" sz="2000" dirty="0" err="1"/>
              <a:t>all.html</a:t>
            </a:r>
            <a:endParaRPr lang="pl-PL" sz="2000" dirty="0"/>
          </a:p>
          <a:p>
            <a:r>
              <a:rPr lang="pl-PL" sz="2000" dirty="0"/>
              <a:t>Np.:</a:t>
            </a:r>
          </a:p>
          <a:p>
            <a:r>
              <a:rPr lang="pl-PL" sz="2000" dirty="0">
                <a:hlinkClick r:id="rId2"/>
              </a:rPr>
              <a:t>https://ppm.umw.edu.pl/doc/all.html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Pojedynczy typ (łatwiej go przeszukać):</a:t>
            </a:r>
          </a:p>
          <a:p>
            <a:r>
              <a:rPr lang="pl-PL" sz="2000" dirty="0" err="1"/>
              <a:t>adres_środowiska</a:t>
            </a:r>
            <a:r>
              <a:rPr lang="pl-PL" sz="2000" dirty="0"/>
              <a:t>/</a:t>
            </a:r>
            <a:r>
              <a:rPr lang="pl-PL" sz="2000" dirty="0" err="1"/>
              <a:t>doc</a:t>
            </a:r>
            <a:r>
              <a:rPr lang="pl-PL" sz="2000" dirty="0"/>
              <a:t>/</a:t>
            </a:r>
            <a:r>
              <a:rPr lang="pl-PL" sz="2000" dirty="0" err="1"/>
              <a:t>nazwa_typu</a:t>
            </a:r>
            <a:r>
              <a:rPr lang="pl-PL" sz="2000" dirty="0"/>
              <a:t>/</a:t>
            </a:r>
            <a:r>
              <a:rPr lang="pl-PL" sz="2000" dirty="0" err="1"/>
              <a:t>nazwa_typu.html</a:t>
            </a:r>
            <a:endParaRPr lang="pl-PL" sz="2000" dirty="0"/>
          </a:p>
          <a:p>
            <a:r>
              <a:rPr lang="pl-PL" sz="2000" dirty="0"/>
              <a:t>Np.:</a:t>
            </a:r>
          </a:p>
          <a:p>
            <a:r>
              <a:rPr lang="pl-PL" sz="2000" dirty="0">
                <a:hlinkClick r:id="rId3"/>
              </a:rPr>
              <a:t>https://ppm.umw.edu.pl/doc/article/article.html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5037"/>
            <a:ext cx="90900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841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Jaki jest typ rekordu?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698551-0627-47AF-9B12-5E253BCB7E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835" y="1475634"/>
            <a:ext cx="6546321" cy="38115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16A4F6F-29C3-4BC6-BE82-01DDF1DF5400}"/>
              </a:ext>
            </a:extLst>
          </p:cNvPr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Courier New" pitchFamily="49" charset="0"/>
              </a:rPr>
              <a:t>Typ rekordu możemy odczytać z adresu strony profilowej rekordu: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9FE7FD6-CBDA-4450-B944-1A0E190C72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677" y="2852936"/>
            <a:ext cx="7146639" cy="7718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93B67CD-7119-4A20-9896-E96402C5DE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634" y="4509120"/>
            <a:ext cx="5688724" cy="41926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B414F12-8F91-442D-BFC5-431F2E79B2CE}"/>
              </a:ext>
            </a:extLst>
          </p:cNvPr>
          <p:cNvSpPr txBox="1"/>
          <p:nvPr/>
        </p:nvSpPr>
        <p:spPr>
          <a:xfrm>
            <a:off x="0" y="24233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Courier New" pitchFamily="49" charset="0"/>
              </a:rPr>
              <a:t>Informacji na dole strony profilowej rekordu:</a:t>
            </a: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59BA97-C80B-46F1-80AF-4CC40DE02033}"/>
              </a:ext>
            </a:extLst>
          </p:cNvPr>
          <p:cNvSpPr txBox="1"/>
          <p:nvPr/>
        </p:nvSpPr>
        <p:spPr>
          <a:xfrm>
            <a:off x="0" y="40724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Courier New" pitchFamily="49" charset="0"/>
              </a:rPr>
              <a:t>Adresu w panelu redaktora: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20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Jak pytać o różne typy?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54868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latin typeface="+mj-lt"/>
                <a:cs typeface="Courier New" pitchFamily="49" charset="0"/>
              </a:rPr>
              <a:t>Pole tekstowe (string) – czy wypełnione?:</a:t>
            </a:r>
          </a:p>
          <a:p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 err="1">
                <a:solidFill>
                  <a:srgbClr val="00B050"/>
                </a:solidFill>
                <a:latin typeface="+mj-lt"/>
                <a:cs typeface="Courier New" pitchFamily="49" charset="0"/>
              </a:rPr>
              <a:t>titleOTH</a:t>
            </a:r>
            <a:endParaRPr lang="pl-PL" b="1" dirty="0">
              <a:solidFill>
                <a:srgbClr val="00B050"/>
              </a:solidFill>
              <a:latin typeface="+mj-lt"/>
              <a:cs typeface="Courier New" pitchFamily="49" charset="0"/>
            </a:endParaRPr>
          </a:p>
          <a:p>
            <a:r>
              <a:rPr lang="pl-PL" b="1" dirty="0">
                <a:cs typeface="Courier New" pitchFamily="49" charset="0"/>
              </a:rPr>
              <a:t>@</a:t>
            </a:r>
            <a:r>
              <a:rPr lang="pl-PL" b="1" dirty="0" err="1">
                <a:solidFill>
                  <a:srgbClr val="00B050"/>
                </a:solidFill>
                <a:cs typeface="Courier New" pitchFamily="49" charset="0"/>
              </a:rPr>
              <a:t>titleOTH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itchFamily="49" charset="0"/>
              </a:rPr>
              <a:t>&gt;</a:t>
            </a:r>
            <a:r>
              <a:rPr lang="pl-PL" b="1" dirty="0">
                <a:solidFill>
                  <a:srgbClr val="FF0000"/>
                </a:solidFill>
                <a:cs typeface="Courier New" pitchFamily="49" charset="0"/>
              </a:rPr>
              <a:t>''		</a:t>
            </a:r>
            <a:r>
              <a:rPr lang="pl-PL" dirty="0">
                <a:latin typeface="+mj-lt"/>
                <a:cs typeface="Courier New" pitchFamily="49" charset="0"/>
              </a:rPr>
              <a:t>2 apostrofy</a:t>
            </a:r>
            <a:r>
              <a:rPr lang="pl-PL" b="1" dirty="0">
                <a:latin typeface="+mj-lt"/>
                <a:cs typeface="Courier New" pitchFamily="49" charset="0"/>
              </a:rPr>
              <a:t>	</a:t>
            </a:r>
          </a:p>
          <a:p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titleOTH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0</a:t>
            </a:r>
          </a:p>
          <a:p>
            <a:pPr lvl="0"/>
            <a:endParaRPr lang="pl-PL" b="1" dirty="0">
              <a:latin typeface="+mj-lt"/>
              <a:cs typeface="Courier New" pitchFamily="49" charset="0"/>
            </a:endParaRP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Wartość logiczna (</a:t>
            </a:r>
            <a:r>
              <a:rPr lang="pl-PL" b="1" dirty="0" err="1">
                <a:latin typeface="+mj-lt"/>
                <a:cs typeface="Courier New" pitchFamily="49" charset="0"/>
              </a:rPr>
              <a:t>boolean</a:t>
            </a:r>
            <a:r>
              <a:rPr lang="pl-PL" b="1" dirty="0">
                <a:latin typeface="+mj-lt"/>
                <a:cs typeface="Courier New" pitchFamily="49" charset="0"/>
              </a:rPr>
              <a:t>):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 err="1">
                <a:solidFill>
                  <a:srgbClr val="00B050"/>
                </a:solidFill>
                <a:latin typeface="+mj-lt"/>
                <a:cs typeface="Courier New" pitchFamily="49" charset="0"/>
              </a:rPr>
              <a:t>inPress</a:t>
            </a:r>
            <a:r>
              <a:rPr lang="pl-PL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'false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 err="1">
                <a:solidFill>
                  <a:srgbClr val="00B050"/>
                </a:solidFill>
                <a:latin typeface="+mj-lt"/>
                <a:cs typeface="Courier New" pitchFamily="49" charset="0"/>
              </a:rPr>
              <a:t>inPress</a:t>
            </a:r>
            <a:r>
              <a:rPr lang="pl-PL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'true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</a:t>
            </a:r>
          </a:p>
          <a:p>
            <a:pPr lvl="0"/>
            <a:endParaRPr lang="pl-PL" b="1" dirty="0">
              <a:latin typeface="+mj-lt"/>
              <a:cs typeface="Courier New" pitchFamily="49" charset="0"/>
            </a:endParaRP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Liczba całkowita (</a:t>
            </a:r>
            <a:r>
              <a:rPr lang="pl-PL" b="1" dirty="0" err="1">
                <a:latin typeface="+mj-lt"/>
                <a:cs typeface="Courier New" pitchFamily="49" charset="0"/>
              </a:rPr>
              <a:t>int</a:t>
            </a:r>
            <a:r>
              <a:rPr lang="pl-PL" b="1" dirty="0">
                <a:latin typeface="+mj-lt"/>
                <a:cs typeface="Courier New" pitchFamily="49" charset="0"/>
              </a:rPr>
              <a:t> – </a:t>
            </a:r>
            <a:r>
              <a:rPr lang="pl-PL" b="1" dirty="0" err="1">
                <a:latin typeface="+mj-lt"/>
                <a:cs typeface="Courier New" pitchFamily="49" charset="0"/>
              </a:rPr>
              <a:t>integer</a:t>
            </a:r>
            <a:r>
              <a:rPr lang="pl-PL" b="1" dirty="0">
                <a:latin typeface="+mj-lt"/>
                <a:cs typeface="Courier New" pitchFamily="49" charset="0"/>
              </a:rPr>
              <a:t>):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score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140</a:t>
            </a:r>
          </a:p>
          <a:p>
            <a:pPr lvl="0"/>
            <a:endParaRPr lang="pl-PL" b="1" dirty="0">
              <a:latin typeface="+mj-lt"/>
              <a:cs typeface="Courier New" pitchFamily="49" charset="0"/>
            </a:endParaRP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Data (np. data zakończenia doktoratu, od września 2022):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endDate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&gt;=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'2022-09-01'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endDate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&gt;=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'2022-09-01T00:00:00.000+01:00'</a:t>
            </a:r>
            <a:r>
              <a:rPr lang="pl-PL" b="1" dirty="0">
                <a:latin typeface="+mj-lt"/>
                <a:cs typeface="Courier New" pitchFamily="49" charset="0"/>
              </a:rPr>
              <a:t>		</a:t>
            </a:r>
            <a:r>
              <a:rPr lang="pl-PL" dirty="0">
                <a:latin typeface="+mj-lt"/>
                <a:cs typeface="Courier New" pitchFamily="49" charset="0"/>
              </a:rPr>
              <a:t>pełna data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 err="1">
                <a:solidFill>
                  <a:srgbClr val="00B050"/>
                </a:solidFill>
                <a:latin typeface="+mj-lt"/>
                <a:cs typeface="Courier New" pitchFamily="49" charset="0"/>
              </a:rPr>
              <a:t>endDate</a:t>
            </a:r>
            <a:r>
              <a:rPr lang="pl-PL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&gt;=</a:t>
            </a:r>
            <a:r>
              <a:rPr lang="pl-PL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xs:dateTime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('2022-09-01T00:00:00.000+01:00')</a:t>
            </a:r>
            <a:r>
              <a:rPr lang="pl-PL" dirty="0">
                <a:latin typeface="+mj-lt"/>
                <a:cs typeface="Courier New" pitchFamily="49" charset="0"/>
              </a:rPr>
              <a:t>		też działa</a:t>
            </a:r>
            <a:endParaRPr lang="pl-PL" b="1" dirty="0">
              <a:latin typeface="+mj-lt"/>
              <a:cs typeface="Courier New" pitchFamily="49" charset="0"/>
            </a:endParaRPr>
          </a:p>
          <a:p>
            <a:pPr lvl="0"/>
            <a:endParaRPr lang="pl-PL" b="1" dirty="0">
              <a:latin typeface="+mj-lt"/>
              <a:cs typeface="Courier New" pitchFamily="49" charset="0"/>
            </a:endParaRP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Obiekt powtarzany (artykuły z powiązanym projektem):</a:t>
            </a:r>
          </a:p>
          <a:p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projectmain</a:t>
            </a:r>
          </a:p>
          <a:p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projectmain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0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2123728" y="1268760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4860032" y="4581128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6660232" y="4869160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A94AA241-ECCC-4A1F-A325-6B791D1F2A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937286"/>
            <a:ext cx="1991530" cy="47644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092F9E3-9100-42F7-AE39-C660F34243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5193"/>
            <a:ext cx="1943886" cy="46691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C676205-30D0-41A3-AFF5-65A52C819F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4275" y="5589240"/>
            <a:ext cx="6679725" cy="4859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34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Funkcje pytające o fragment w polu tekstowym.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649" y="141277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b="1" dirty="0">
                <a:latin typeface="+mj-lt"/>
                <a:cs typeface="Courier New" pitchFamily="49" charset="0"/>
              </a:rPr>
              <a:t>Czy </a:t>
            </a:r>
            <a:r>
              <a:rPr lang="pl-PL" sz="2000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pole</a:t>
            </a:r>
            <a:r>
              <a:rPr lang="pl-PL" sz="2000" b="1" dirty="0">
                <a:latin typeface="+mj-lt"/>
                <a:cs typeface="Courier New" pitchFamily="49" charset="0"/>
              </a:rPr>
              <a:t> zawiera </a:t>
            </a:r>
            <a:r>
              <a:rPr lang="pl-PL" sz="20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dany tekst</a:t>
            </a:r>
            <a:r>
              <a:rPr lang="pl-PL" sz="2000" b="1" dirty="0">
                <a:latin typeface="+mj-lt"/>
                <a:cs typeface="Courier New" pitchFamily="49" charset="0"/>
              </a:rPr>
              <a:t>:</a:t>
            </a:r>
          </a:p>
          <a:p>
            <a:pPr lvl="0"/>
            <a:r>
              <a:rPr lang="pl-PL" sz="2000" b="1" dirty="0" err="1">
                <a:latin typeface="+mj-lt"/>
                <a:cs typeface="Courier New" pitchFamily="49" charset="0"/>
              </a:rPr>
              <a:t>jcr:like</a:t>
            </a:r>
            <a:r>
              <a:rPr lang="pl-PL" sz="2000" b="1" dirty="0">
                <a:latin typeface="+mj-lt"/>
                <a:cs typeface="Courier New" pitchFamily="49" charset="0"/>
              </a:rPr>
              <a:t>(@</a:t>
            </a:r>
            <a:r>
              <a:rPr lang="pl-PL" sz="2000" b="1" dirty="0" err="1">
                <a:solidFill>
                  <a:srgbClr val="00B050"/>
                </a:solidFill>
                <a:latin typeface="+mj-lt"/>
                <a:cs typeface="Courier New" pitchFamily="49" charset="0"/>
              </a:rPr>
              <a:t>details</a:t>
            </a:r>
            <a:r>
              <a:rPr lang="pl-PL" sz="2000" b="1" dirty="0" err="1">
                <a:latin typeface="+mj-lt"/>
                <a:cs typeface="Courier New" pitchFamily="49" charset="0"/>
              </a:rPr>
              <a:t>,</a:t>
            </a:r>
            <a:r>
              <a:rPr lang="pl-PL" sz="2000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'</a:t>
            </a:r>
            <a:r>
              <a:rPr lang="pl-PL" sz="2000" b="1" dirty="0" err="1">
                <a:solidFill>
                  <a:srgbClr val="7030A0"/>
                </a:solidFill>
                <a:latin typeface="+mj-lt"/>
                <a:cs typeface="Courier New" pitchFamily="49" charset="0"/>
              </a:rPr>
              <a:t>%</a:t>
            </a:r>
            <a:r>
              <a:rPr lang="pl-PL" sz="2000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sup</a:t>
            </a:r>
            <a:r>
              <a:rPr lang="pl-PL" sz="2000" b="1" dirty="0">
                <a:solidFill>
                  <a:srgbClr val="7030A0"/>
                </a:solidFill>
                <a:latin typeface="+mj-lt"/>
                <a:cs typeface="Courier New" pitchFamily="49" charset="0"/>
              </a:rPr>
              <a:t>%</a:t>
            </a:r>
            <a:r>
              <a:rPr lang="pl-PL" sz="20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</a:t>
            </a:r>
            <a:r>
              <a:rPr lang="pl-PL" sz="2000" b="1" dirty="0">
                <a:latin typeface="+mj-lt"/>
                <a:cs typeface="Courier New" pitchFamily="49" charset="0"/>
              </a:rPr>
              <a:t>)</a:t>
            </a:r>
            <a:r>
              <a:rPr lang="pl-PL" sz="20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	</a:t>
            </a:r>
            <a:endParaRPr lang="pl-PL" sz="2000" b="1" dirty="0">
              <a:latin typeface="+mj-lt"/>
              <a:cs typeface="Courier New" pitchFamily="49" charset="0"/>
            </a:endParaRPr>
          </a:p>
          <a:p>
            <a:pPr lvl="0"/>
            <a:r>
              <a:rPr lang="pl-PL" sz="2000" b="1" dirty="0" err="1">
                <a:latin typeface="+mj-lt"/>
                <a:cs typeface="Courier New" pitchFamily="49" charset="0"/>
              </a:rPr>
              <a:t>jcr:contains</a:t>
            </a:r>
            <a:r>
              <a:rPr lang="pl-PL" sz="2000" b="1" dirty="0">
                <a:latin typeface="+mj-lt"/>
                <a:cs typeface="Courier New" pitchFamily="49" charset="0"/>
              </a:rPr>
              <a:t>(@</a:t>
            </a:r>
            <a:r>
              <a:rPr lang="pl-PL" sz="2000" b="1" dirty="0" err="1">
                <a:solidFill>
                  <a:srgbClr val="00B050"/>
                </a:solidFill>
                <a:latin typeface="+mj-lt"/>
                <a:cs typeface="Courier New" pitchFamily="49" charset="0"/>
              </a:rPr>
              <a:t>details</a:t>
            </a:r>
            <a:r>
              <a:rPr lang="pl-PL" sz="2000" b="1" dirty="0" err="1">
                <a:latin typeface="+mj-lt"/>
                <a:cs typeface="Courier New" pitchFamily="49" charset="0"/>
              </a:rPr>
              <a:t>,</a:t>
            </a:r>
            <a:r>
              <a:rPr lang="pl-PL" sz="2000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'</a:t>
            </a:r>
            <a:r>
              <a:rPr lang="pl-PL" sz="2000" b="1" dirty="0" err="1">
                <a:solidFill>
                  <a:srgbClr val="7030A0"/>
                </a:solidFill>
                <a:latin typeface="+mj-lt"/>
                <a:cs typeface="Courier New" pitchFamily="49" charset="0"/>
              </a:rPr>
              <a:t>*</a:t>
            </a:r>
            <a:r>
              <a:rPr lang="pl-PL" sz="2000" b="1" dirty="0" err="1">
                <a:solidFill>
                  <a:srgbClr val="FF0000"/>
                </a:solidFill>
                <a:latin typeface="+mj-lt"/>
                <a:cs typeface="Courier New" pitchFamily="49" charset="0"/>
              </a:rPr>
              <a:t>sup</a:t>
            </a:r>
            <a:r>
              <a:rPr lang="pl-PL" sz="2000" b="1" dirty="0">
                <a:solidFill>
                  <a:srgbClr val="7030A0"/>
                </a:solidFill>
                <a:latin typeface="+mj-lt"/>
                <a:cs typeface="Courier New" pitchFamily="49" charset="0"/>
              </a:rPr>
              <a:t>*</a:t>
            </a:r>
            <a:r>
              <a:rPr lang="pl-PL" sz="20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</a:t>
            </a:r>
            <a:r>
              <a:rPr lang="pl-PL" sz="2000" b="1" dirty="0">
                <a:latin typeface="+mj-lt"/>
                <a:cs typeface="Courier New" pitchFamily="49" charset="0"/>
              </a:rPr>
              <a:t>)</a:t>
            </a:r>
          </a:p>
          <a:p>
            <a:pPr lvl="0"/>
            <a:endParaRPr lang="pl-PL" sz="2000" b="1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  <a:p>
            <a:pPr lvl="0"/>
            <a:r>
              <a:rPr lang="pl-PL" sz="2000" b="1" dirty="0">
                <a:solidFill>
                  <a:srgbClr val="7030A0"/>
                </a:solidFill>
                <a:latin typeface="+mj-lt"/>
                <a:cs typeface="Courier New" pitchFamily="49" charset="0"/>
              </a:rPr>
              <a:t>%</a:t>
            </a:r>
            <a:r>
              <a:rPr lang="pl-PL" sz="20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r>
              <a:rPr lang="pl-PL" sz="2000" b="1" dirty="0">
                <a:latin typeface="+mj-lt"/>
                <a:cs typeface="Courier New" pitchFamily="49" charset="0"/>
              </a:rPr>
              <a:t>dowolna ilość znaków</a:t>
            </a:r>
          </a:p>
          <a:p>
            <a:pPr lvl="0"/>
            <a:r>
              <a:rPr lang="pl-PL" sz="2000" b="1" dirty="0">
                <a:solidFill>
                  <a:srgbClr val="7030A0"/>
                </a:solidFill>
                <a:latin typeface="+mj-lt"/>
                <a:cs typeface="Courier New" pitchFamily="49" charset="0"/>
              </a:rPr>
              <a:t>*</a:t>
            </a:r>
            <a:r>
              <a:rPr lang="pl-PL" sz="2000" b="1" dirty="0">
                <a:latin typeface="+mj-lt"/>
                <a:cs typeface="Courier New" pitchFamily="49" charset="0"/>
              </a:rPr>
              <a:t>  dowolna ilość znaków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	</a:t>
            </a:r>
          </a:p>
          <a:p>
            <a:pPr lvl="0"/>
            <a:endParaRPr lang="pl-PL" sz="2000" b="1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  <a:p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1FC956-B8D9-48E6-9023-BC694BC00E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296" y="3890386"/>
            <a:ext cx="8061408" cy="4764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Jak pytać o obiekt złożony?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Przykład - spróbujmy wyszukać publikacje gdzie występuje "członek grupy badawczej".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11AE9F-0C18-4E96-AD8D-E9FD310B33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5840"/>
            <a:ext cx="9144000" cy="210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64FEAAD-837D-4D16-981F-7E128324E8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38" y="4221088"/>
            <a:ext cx="8099524" cy="304923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52BFAA-AA45-4311-A4A6-20C0F26B91B1}"/>
              </a:ext>
            </a:extLst>
          </p:cNvPr>
          <p:cNvSpPr txBox="1"/>
          <p:nvPr/>
        </p:nvSpPr>
        <p:spPr>
          <a:xfrm>
            <a:off x="0" y="45811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Następnie sprawdzamy model </a:t>
            </a:r>
            <a:r>
              <a:rPr lang="pl-PL" b="1" dirty="0" err="1">
                <a:latin typeface="+mj-lt"/>
                <a:cs typeface="Courier New" pitchFamily="49" charset="0"/>
              </a:rPr>
              <a:t>author</a:t>
            </a:r>
            <a:endParaRPr lang="pl-PL" b="1" dirty="0">
              <a:latin typeface="+mj-lt"/>
              <a:cs typeface="Courier New" pitchFamily="49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F97D93F-8536-43C2-B48A-DE9B5B867624}"/>
              </a:ext>
            </a:extLst>
          </p:cNvPr>
          <p:cNvSpPr txBox="1"/>
          <p:nvPr/>
        </p:nvSpPr>
        <p:spPr>
          <a:xfrm>
            <a:off x="0" y="321297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Sprawdzamy model </a:t>
            </a:r>
            <a:r>
              <a:rPr lang="pl-PL" b="1" dirty="0" err="1">
                <a:highlight>
                  <a:srgbClr val="FFFF00"/>
                </a:highlight>
                <a:latin typeface="+mj-lt"/>
                <a:cs typeface="Courier New" pitchFamily="49" charset="0"/>
              </a:rPr>
              <a:t>article</a:t>
            </a:r>
            <a:r>
              <a:rPr lang="pl-PL" b="1" dirty="0">
                <a:latin typeface="+mj-lt"/>
                <a:cs typeface="Courier New" pitchFamily="49" charset="0"/>
              </a:rPr>
              <a:t>, odszukujemy w nim pole "Inny rodzaj odpowiedzialności" i zaczynamy tworzyć ścieżkę do pola:</a:t>
            </a:r>
          </a:p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contributor-</a:t>
            </a:r>
            <a:endParaRPr lang="pl-PL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16BDF5A-4296-4B41-AE86-639E002B66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638" y="4941839"/>
            <a:ext cx="5688724" cy="53361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5FBDDCB-21F1-45F2-AA56-82193D9E512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690" y="5588650"/>
            <a:ext cx="7470620" cy="33351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5FA5FAE-FCDF-4FFF-9B51-5B798D0A1999}"/>
              </a:ext>
            </a:extLst>
          </p:cNvPr>
          <p:cNvSpPr txBox="1"/>
          <p:nvPr/>
        </p:nvSpPr>
        <p:spPr>
          <a:xfrm>
            <a:off x="0" y="603535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contributor-authorRole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18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Jak pytać o obiekt złożony? cd.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Następnie sprawdzamy gdzie model term ma zapisaną nazwę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BB3C104-A441-47A4-99EB-C5CB7AB56F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72" y="919243"/>
            <a:ext cx="7251456" cy="240127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A932E8E-72CC-4AFA-AEBA-B2390BCCD35A}"/>
              </a:ext>
            </a:extLst>
          </p:cNvPr>
          <p:cNvSpPr txBox="1"/>
          <p:nvPr/>
        </p:nvSpPr>
        <p:spPr>
          <a:xfrm>
            <a:off x="0" y="335282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contributor/authorRole/namePL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'członek grupy badawczej'</a:t>
            </a:r>
          </a:p>
        </p:txBody>
      </p:sp>
      <p:sp>
        <p:nvSpPr>
          <p:cNvPr id="10" name="Ramka 9">
            <a:extLst>
              <a:ext uri="{FF2B5EF4-FFF2-40B4-BE49-F238E27FC236}">
                <a16:creationId xmlns:a16="http://schemas.microsoft.com/office/drawing/2014/main" id="{1F0D4808-0A5D-41D7-A17E-2390B6774E27}"/>
              </a:ext>
            </a:extLst>
          </p:cNvPr>
          <p:cNvSpPr/>
          <p:nvPr/>
        </p:nvSpPr>
        <p:spPr>
          <a:xfrm>
            <a:off x="0" y="3754460"/>
            <a:ext cx="9144000" cy="3103540"/>
          </a:xfrm>
          <a:prstGeom prst="frame">
            <a:avLst>
              <a:gd name="adj1" fmla="val 651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207928-D657-4BF6-9BDE-08C51BCA507F}"/>
              </a:ext>
            </a:extLst>
          </p:cNvPr>
          <p:cNvSpPr txBox="1"/>
          <p:nvPr/>
        </p:nvSpPr>
        <p:spPr>
          <a:xfrm>
            <a:off x="179512" y="3706807"/>
            <a:ext cx="206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/>
              <a:t>article</a:t>
            </a:r>
            <a:endParaRPr lang="pl-PL" sz="14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728DB81-44AE-48AF-AB6C-2B2AF0241D78}"/>
              </a:ext>
            </a:extLst>
          </p:cNvPr>
          <p:cNvSpPr txBox="1"/>
          <p:nvPr/>
        </p:nvSpPr>
        <p:spPr>
          <a:xfrm>
            <a:off x="179512" y="400699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contributor</a:t>
            </a:r>
            <a:endParaRPr lang="pl-PL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amka 12">
            <a:extLst>
              <a:ext uri="{FF2B5EF4-FFF2-40B4-BE49-F238E27FC236}">
                <a16:creationId xmlns:a16="http://schemas.microsoft.com/office/drawing/2014/main" id="{25EC6FE5-73B1-4E70-AB92-B9F8818CBEB9}"/>
              </a:ext>
            </a:extLst>
          </p:cNvPr>
          <p:cNvSpPr/>
          <p:nvPr/>
        </p:nvSpPr>
        <p:spPr>
          <a:xfrm>
            <a:off x="1259632" y="4099645"/>
            <a:ext cx="7560840" cy="2506809"/>
          </a:xfrm>
          <a:prstGeom prst="frame">
            <a:avLst>
              <a:gd name="adj1" fmla="val 651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A75A20-595F-4F39-80AB-1A5ED2FC1D0A}"/>
              </a:ext>
            </a:extLst>
          </p:cNvPr>
          <p:cNvSpPr txBox="1"/>
          <p:nvPr/>
        </p:nvSpPr>
        <p:spPr>
          <a:xfrm>
            <a:off x="1391795" y="3992142"/>
            <a:ext cx="206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/>
              <a:t>author</a:t>
            </a:r>
            <a:endParaRPr lang="pl-PL" sz="14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78CEC9C-F3C3-49C6-B4DC-8B26DBAF8203}"/>
              </a:ext>
            </a:extLst>
          </p:cNvPr>
          <p:cNvSpPr txBox="1"/>
          <p:nvPr/>
        </p:nvSpPr>
        <p:spPr>
          <a:xfrm>
            <a:off x="1391795" y="428377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authorRole</a:t>
            </a:r>
            <a:endParaRPr lang="pl-PL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amka 16">
            <a:extLst>
              <a:ext uri="{FF2B5EF4-FFF2-40B4-BE49-F238E27FC236}">
                <a16:creationId xmlns:a16="http://schemas.microsoft.com/office/drawing/2014/main" id="{8CF4BC48-419B-41FE-A78D-74443F9378E4}"/>
              </a:ext>
            </a:extLst>
          </p:cNvPr>
          <p:cNvSpPr/>
          <p:nvPr/>
        </p:nvSpPr>
        <p:spPr>
          <a:xfrm>
            <a:off x="2483768" y="4384981"/>
            <a:ext cx="6028435" cy="2006592"/>
          </a:xfrm>
          <a:prstGeom prst="frame">
            <a:avLst>
              <a:gd name="adj1" fmla="val 875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B09C037-9CF2-4BE3-902C-D6D529BBF035}"/>
              </a:ext>
            </a:extLst>
          </p:cNvPr>
          <p:cNvSpPr txBox="1"/>
          <p:nvPr/>
        </p:nvSpPr>
        <p:spPr>
          <a:xfrm>
            <a:off x="2582370" y="4268104"/>
            <a:ext cx="206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term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90F5649-F448-4615-B262-9EC600F02880}"/>
              </a:ext>
            </a:extLst>
          </p:cNvPr>
          <p:cNvSpPr txBox="1"/>
          <p:nvPr/>
        </p:nvSpPr>
        <p:spPr>
          <a:xfrm>
            <a:off x="2694782" y="4585255"/>
            <a:ext cx="418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namePL</a:t>
            </a:r>
            <a:r>
              <a:rPr lang="pl-PL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'członek grupy badawczej'</a:t>
            </a:r>
          </a:p>
        </p:txBody>
      </p:sp>
    </p:spTree>
    <p:extLst>
      <p:ext uri="{BB962C8B-B14F-4D97-AF65-F5344CB8AC3E}">
        <p14:creationId xmlns:p14="http://schemas.microsoft.com/office/powerpoint/2010/main" val="135309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Jak pytać o obiekt złożony? cd.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AE4F4B-4680-43B8-A96E-9542D79BE5B4}"/>
              </a:ext>
            </a:extLst>
          </p:cNvPr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Courier New" pitchFamily="49" charset="0"/>
              </a:rPr>
              <a:t>Nawet jeżeli szablon dziwnie coś wyświetla, możemy odszukać te rekordy gdzie indziej.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D0A0F74-9186-4C6C-BD2C-484C0F24ED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2405"/>
            <a:ext cx="9144000" cy="5019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5406A8F-5891-4EDC-B3D7-3D9F9E6C8A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287983" cy="466913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8C8156F-8497-40DC-8194-A816E62996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2613" y="1916832"/>
            <a:ext cx="4421387" cy="47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Szybsza droga do ścieżki.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9875B2-2BFD-4F65-8872-ACF9CE7C01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74364"/>
            <a:ext cx="9144000" cy="548092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3AE4F4B-4680-43B8-A96E-9542D79BE5B4}"/>
              </a:ext>
            </a:extLst>
          </p:cNvPr>
          <p:cNvSpPr txBox="1"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Courier New" pitchFamily="49" charset="0"/>
              </a:rPr>
              <a:t>Jeżeli mamy jakiś przykładowy rekord, wykorzystajmy do określenia ścieżki system. Wyszukajmy rekord i wyeksportujmy go do Tabeli: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402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Szybsza droga do ścieżki. cd.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AE4F4B-4680-43B8-A96E-9542D79BE5B4}"/>
              </a:ext>
            </a:extLst>
          </p:cNvPr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Courier New" pitchFamily="49" charset="0"/>
              </a:rPr>
              <a:t>Wybierzmy Kreator pola (1) i wskażmy ścieżkę do interesującego nas pola (2, 3, 4).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08C130-10BF-4F26-B029-2C907DF384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197223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8B59D1-0CCB-4713-88EB-1F7447FDA5C5}"/>
              </a:ext>
            </a:extLst>
          </p:cNvPr>
          <p:cNvSpPr txBox="1"/>
          <p:nvPr/>
        </p:nvSpPr>
        <p:spPr>
          <a:xfrm>
            <a:off x="0" y="4699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latin typeface="+mj-lt"/>
                <a:cs typeface="Courier New" pitchFamily="49" charset="0"/>
              </a:rPr>
              <a:t>Utwórzmy zapytanie:</a:t>
            </a:r>
          </a:p>
          <a:p>
            <a:pPr lvl="0"/>
            <a:r>
              <a:rPr lang="pl-PL" b="1" dirty="0">
                <a:latin typeface="+mj-lt"/>
                <a:cs typeface="Courier New" pitchFamily="49" charset="0"/>
              </a:rPr>
              <a:t>@</a:t>
            </a:r>
            <a:r>
              <a:rPr lang="pl-PL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contributor/authorRole/namePL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'członek grupy badawczej'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00B67F6-79F9-4DA0-A427-12C45DB992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57" y="3152402"/>
            <a:ext cx="8185283" cy="141979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CA48639-A19B-408A-8AC3-EAD1AD4024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40" y="5630049"/>
            <a:ext cx="8394918" cy="7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Łączenie warunków – operator logiczny </a:t>
            </a:r>
            <a:r>
              <a:rPr lang="pl-PL" sz="2800" b="1" dirty="0"/>
              <a:t>and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28469"/>
              </p:ext>
            </p:extLst>
          </p:nvPr>
        </p:nvGraphicFramePr>
        <p:xfrm>
          <a:off x="5220072" y="1124744"/>
          <a:ext cx="280831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 and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DA05B72-30AF-463C-B9CB-DACF21C3196D}"/>
              </a:ext>
            </a:extLst>
          </p:cNvPr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Koniunkcja – prawda tylko wtedy gdy wszystkie warunki są spełnione.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305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8410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57332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Publikacje z importu, w języku angielskim: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8486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Wyszukiwanie w Omedze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8904">
            <a:off x="27597" y="828788"/>
            <a:ext cx="7937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0" y="1988840"/>
            <a:ext cx="7842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49164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3554413" cy="1181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459037" cy="1657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877272"/>
            <a:ext cx="8175625" cy="8667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7737" y="4293096"/>
            <a:ext cx="3116263" cy="1495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3429000"/>
            <a:ext cx="121920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356992"/>
            <a:ext cx="2773363" cy="619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Łączenie warunków – operator logiczny </a:t>
            </a:r>
            <a:r>
              <a:rPr lang="pl-PL" sz="2800" b="1" dirty="0" err="1"/>
              <a:t>or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77028"/>
              </p:ext>
            </p:extLst>
          </p:nvPr>
        </p:nvGraphicFramePr>
        <p:xfrm>
          <a:off x="5436096" y="1124744"/>
          <a:ext cx="280831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 </a:t>
                      </a:r>
                      <a:r>
                        <a:rPr lang="pl-PL" dirty="0" err="1"/>
                        <a:t>or</a:t>
                      </a:r>
                      <a:r>
                        <a:rPr lang="pl-PL" dirty="0"/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Alternatywa – prawda, gdy chociaż jeden z warunków jest spełniony.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305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299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836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8385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43625"/>
            <a:ext cx="8420100" cy="7143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57332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Publikacje mające abstrakt w jakimkolwiek języku:</a:t>
            </a:r>
          </a:p>
        </p:txBody>
      </p:sp>
    </p:spTree>
    <p:extLst>
      <p:ext uri="{BB962C8B-B14F-4D97-AF65-F5344CB8AC3E}">
        <p14:creationId xmlns:p14="http://schemas.microsoft.com/office/powerpoint/2010/main" val="91714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Niespełniony warunek – operator logiczny </a:t>
            </a:r>
            <a:r>
              <a:rPr lang="pl-PL" sz="2800" b="1" dirty="0"/>
              <a:t>not()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graphicFrame>
        <p:nvGraphicFramePr>
          <p:cNvPr id="3" name="Tabela 5">
            <a:extLst>
              <a:ext uri="{FF2B5EF4-FFF2-40B4-BE49-F238E27FC236}">
                <a16:creationId xmlns:a16="http://schemas.microsoft.com/office/drawing/2014/main" id="{5C50386C-93CF-44EA-83F0-86DE1101E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34243"/>
              </p:ext>
            </p:extLst>
          </p:nvPr>
        </p:nvGraphicFramePr>
        <p:xfrm>
          <a:off x="539552" y="3573016"/>
          <a:ext cx="187220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59931529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9049044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not(A)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85653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55375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16702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E14C7351-F771-45B7-AD2F-FB8A48A5A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90500"/>
              </p:ext>
            </p:extLst>
          </p:nvPr>
        </p:nvGraphicFramePr>
        <p:xfrm>
          <a:off x="971600" y="5003800"/>
          <a:ext cx="71065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432">
                  <a:extLst>
                    <a:ext uri="{9D8B030D-6E8A-4147-A177-3AD203B41FA5}">
                      <a16:colId xmlns:a16="http://schemas.microsoft.com/office/drawing/2014/main" val="2098507587"/>
                    </a:ext>
                  </a:extLst>
                </a:gridCol>
                <a:gridCol w="1184432">
                  <a:extLst>
                    <a:ext uri="{9D8B030D-6E8A-4147-A177-3AD203B41FA5}">
                      <a16:colId xmlns:a16="http://schemas.microsoft.com/office/drawing/2014/main" val="2254779791"/>
                    </a:ext>
                  </a:extLst>
                </a:gridCol>
                <a:gridCol w="1184432">
                  <a:extLst>
                    <a:ext uri="{9D8B030D-6E8A-4147-A177-3AD203B41FA5}">
                      <a16:colId xmlns:a16="http://schemas.microsoft.com/office/drawing/2014/main" val="1227524796"/>
                    </a:ext>
                  </a:extLst>
                </a:gridCol>
                <a:gridCol w="1184432">
                  <a:extLst>
                    <a:ext uri="{9D8B030D-6E8A-4147-A177-3AD203B41FA5}">
                      <a16:colId xmlns:a16="http://schemas.microsoft.com/office/drawing/2014/main" val="637765338"/>
                    </a:ext>
                  </a:extLst>
                </a:gridCol>
                <a:gridCol w="1184432">
                  <a:extLst>
                    <a:ext uri="{9D8B030D-6E8A-4147-A177-3AD203B41FA5}">
                      <a16:colId xmlns:a16="http://schemas.microsoft.com/office/drawing/2014/main" val="2891700899"/>
                    </a:ext>
                  </a:extLst>
                </a:gridCol>
                <a:gridCol w="1184432">
                  <a:extLst>
                    <a:ext uri="{9D8B030D-6E8A-4147-A177-3AD203B41FA5}">
                      <a16:colId xmlns:a16="http://schemas.microsoft.com/office/drawing/2014/main" val="93434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A and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not(A and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A </a:t>
                      </a:r>
                      <a:r>
                        <a:rPr lang="pl-PL" sz="1400" dirty="0" err="1"/>
                        <a:t>or</a:t>
                      </a:r>
                      <a:r>
                        <a:rPr lang="pl-PL" sz="1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not(A </a:t>
                      </a:r>
                      <a:r>
                        <a:rPr lang="pl-PL" sz="1400" dirty="0" err="1"/>
                        <a:t>or</a:t>
                      </a:r>
                      <a:r>
                        <a:rPr lang="pl-PL" sz="1400" dirty="0"/>
                        <a:t>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4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3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9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5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46277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Negacja, zaprzeczenie – odwraca wyrażenie. Konstrukcja </a:t>
            </a:r>
            <a:r>
              <a:rPr lang="pl-PL" b="1" dirty="0"/>
              <a:t>not(warunek)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024336" cy="237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5940152" cy="23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344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>
                <a:solidFill>
                  <a:srgbClr val="FF0000"/>
                </a:solidFill>
              </a:rPr>
              <a:t>UWAGA</a:t>
            </a:r>
            <a:r>
              <a:rPr lang="pl-PL" sz="2800" dirty="0"/>
              <a:t> – łącząc </a:t>
            </a:r>
            <a:r>
              <a:rPr lang="pl-PL" sz="2800" b="1" dirty="0"/>
              <a:t>and</a:t>
            </a:r>
            <a:r>
              <a:rPr lang="pl-PL" sz="2800" dirty="0"/>
              <a:t> i </a:t>
            </a:r>
            <a:r>
              <a:rPr lang="pl-PL" sz="2800" b="1" dirty="0" err="1"/>
              <a:t>or</a:t>
            </a:r>
            <a:r>
              <a:rPr lang="pl-PL" sz="2800" dirty="0"/>
              <a:t> używajmy nawiasów.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7647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Korzystając z operatorów logicznych </a:t>
            </a:r>
            <a:r>
              <a:rPr lang="pl-PL" b="1" dirty="0"/>
              <a:t>and</a:t>
            </a:r>
            <a:r>
              <a:rPr lang="pl-PL" dirty="0"/>
              <a:t> i </a:t>
            </a:r>
            <a:r>
              <a:rPr lang="pl-PL" b="1" dirty="0" err="1"/>
              <a:t>or</a:t>
            </a:r>
            <a:r>
              <a:rPr lang="pl-PL" dirty="0"/>
              <a:t> w jednym zapytaniu – korzystajmy z nawiasów. Komputery nie czytają warunków „od lewej do prawej” tylko najpierw wykonują zapytania </a:t>
            </a:r>
            <a:r>
              <a:rPr lang="pl-PL" b="1" dirty="0"/>
              <a:t>and</a:t>
            </a:r>
            <a:r>
              <a:rPr lang="pl-PL" dirty="0"/>
              <a:t>, potem </a:t>
            </a:r>
            <a:r>
              <a:rPr lang="pl-PL" b="1" dirty="0" err="1"/>
              <a:t>or</a:t>
            </a:r>
            <a:r>
              <a:rPr lang="pl-PL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6372200" cy="32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6372200" y="2333685"/>
            <a:ext cx="2771800" cy="45243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/>
              <a:t>Żona wysyła męża-programistę do sklepu i mówi:</a:t>
            </a:r>
            <a:br>
              <a:rPr lang="pl-PL" i="1" dirty="0"/>
            </a:br>
            <a:endParaRPr lang="pl-PL" i="1" dirty="0"/>
          </a:p>
          <a:p>
            <a:r>
              <a:rPr lang="pl-PL" i="1" dirty="0"/>
              <a:t>- Kup chleb, a jak będą mieli jajka, to kup dziesięć.</a:t>
            </a:r>
            <a:br>
              <a:rPr lang="pl-PL" i="1" dirty="0"/>
            </a:br>
            <a:endParaRPr lang="pl-PL" i="1" dirty="0"/>
          </a:p>
          <a:p>
            <a:r>
              <a:rPr lang="pl-PL" i="1" dirty="0"/>
              <a:t>Facet wchodzi do sklepu i pyta:</a:t>
            </a:r>
          </a:p>
          <a:p>
            <a:br>
              <a:rPr lang="pl-PL" i="1" dirty="0"/>
            </a:br>
            <a:r>
              <a:rPr lang="pl-PL" i="1" dirty="0"/>
              <a:t>- Są jajka?</a:t>
            </a:r>
          </a:p>
          <a:p>
            <a:br>
              <a:rPr lang="pl-PL" i="1" dirty="0"/>
            </a:br>
            <a:r>
              <a:rPr lang="pl-PL" i="1" dirty="0"/>
              <a:t>- Tak, są.</a:t>
            </a:r>
          </a:p>
          <a:p>
            <a:br>
              <a:rPr lang="pl-PL" i="1" dirty="0"/>
            </a:br>
            <a:r>
              <a:rPr lang="pl-PL" i="1" dirty="0"/>
              <a:t>- To poproszę dziesięć chlebów.</a:t>
            </a:r>
          </a:p>
        </p:txBody>
      </p:sp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Ograniczenia </a:t>
            </a:r>
            <a:r>
              <a:rPr lang="pl-PL" sz="2800" dirty="0" err="1"/>
              <a:t>custom</a:t>
            </a:r>
            <a:r>
              <a:rPr lang="pl-PL" sz="2800" dirty="0"/>
              <a:t> </a:t>
            </a:r>
            <a:r>
              <a:rPr lang="pl-PL" sz="2800" dirty="0" err="1"/>
              <a:t>query</a:t>
            </a:r>
            <a:r>
              <a:rPr lang="pl-PL" sz="2800" dirty="0"/>
              <a:t>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7647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 możemy utworzyć zapytania złożonego – np. pobierz publikacje konkretnego autora, gdzie nie ma on afiliacji. Poniższe zapytanie pobierze wszystkie publikacje gdzie występuje konkretny autor i gdzie jakikolwiek autor nie ma afiliacji. Nie to chcemy uzyskać.</a:t>
            </a:r>
          </a:p>
          <a:p>
            <a:endParaRPr lang="pl-PL" dirty="0"/>
          </a:p>
          <a:p>
            <a:r>
              <a:rPr lang="en-US" dirty="0"/>
              <a:t>@</a:t>
            </a:r>
            <a:r>
              <a:rPr lang="en-US" dirty="0">
                <a:solidFill>
                  <a:srgbClr val="00B050"/>
                </a:solidFill>
              </a:rPr>
              <a:t>author/id</a:t>
            </a:r>
            <a:r>
              <a:rPr lang="en-US" dirty="0">
                <a:solidFill>
                  <a:srgbClr val="0070C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'UMWdc604bc3d43749a186beb042a23be6f2'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not(</a:t>
            </a:r>
            <a:r>
              <a:rPr lang="en-US" dirty="0"/>
              <a:t>@</a:t>
            </a:r>
            <a:r>
              <a:rPr lang="en-US" dirty="0">
                <a:solidFill>
                  <a:srgbClr val="00B050"/>
                </a:solidFill>
              </a:rPr>
              <a:t>author/affiliation/id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249289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Potrzebujemy </a:t>
            </a:r>
            <a:r>
              <a:rPr lang="pl-PL" dirty="0" err="1"/>
              <a:t>XPath</a:t>
            </a:r>
            <a:r>
              <a:rPr lang="pl-PL" dirty="0"/>
              <a:t> – język do obsługi XML, do poruszania się po rekordach.</a:t>
            </a:r>
          </a:p>
          <a:p>
            <a:endParaRPr lang="pl-PL" dirty="0"/>
          </a:p>
          <a:p>
            <a:r>
              <a:rPr lang="pl-PL" dirty="0"/>
              <a:t>Zapytanie gdzie jakikolwiek autor nie ma afiliacji głównej: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not(</a:t>
            </a:r>
            <a:r>
              <a:rPr lang="en-US" dirty="0"/>
              <a:t>@</a:t>
            </a:r>
            <a:r>
              <a:rPr lang="en-US" dirty="0">
                <a:solidFill>
                  <a:srgbClr val="00B050"/>
                </a:solidFill>
              </a:rPr>
              <a:t>author/affiliation/id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  <a:p>
            <a:r>
              <a:rPr lang="pl-PL" dirty="0"/>
              <a:t>Modyfikujemy o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pytanie tylko o konkretnego autora</a:t>
            </a:r>
            <a:r>
              <a:rPr lang="pl-PL" dirty="0"/>
              <a:t>: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not(</a:t>
            </a:r>
            <a:r>
              <a:rPr lang="en-US" dirty="0"/>
              <a:t>@</a:t>
            </a:r>
            <a:r>
              <a:rPr lang="en-US" dirty="0">
                <a:solidFill>
                  <a:srgbClr val="00B050"/>
                </a:solidFill>
              </a:rPr>
              <a:t>author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[id='UMWdc604bc3d43749a186beb042a23be6f2']</a:t>
            </a:r>
            <a:r>
              <a:rPr lang="en-US" dirty="0">
                <a:solidFill>
                  <a:srgbClr val="00B050"/>
                </a:solidFill>
              </a:rPr>
              <a:t>/affiliation</a:t>
            </a:r>
            <a:r>
              <a:rPr lang="pl-PL" dirty="0">
                <a:solidFill>
                  <a:srgbClr val="00B050"/>
                </a:solidFill>
              </a:rPr>
              <a:t>/id&gt;</a:t>
            </a:r>
            <a:r>
              <a:rPr lang="pl-PL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Gdzie działa </a:t>
            </a:r>
            <a:r>
              <a:rPr lang="pl-PL" sz="2800" dirty="0" err="1"/>
              <a:t>XPath</a:t>
            </a:r>
            <a:r>
              <a:rPr lang="pl-PL" sz="2800" dirty="0"/>
              <a:t>?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XPath</a:t>
            </a:r>
            <a:r>
              <a:rPr lang="pl-PL" dirty="0"/>
              <a:t> działa w eksporcie do Tabeli i w </a:t>
            </a:r>
            <a:r>
              <a:rPr lang="pl-PL" dirty="0" err="1"/>
              <a:t>pivotach</a:t>
            </a:r>
            <a:r>
              <a:rPr lang="pl-PL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191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82423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8658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Do czego wykorzystać </a:t>
            </a:r>
            <a:r>
              <a:rPr lang="pl-PL" sz="2800" dirty="0" err="1"/>
              <a:t>XPath</a:t>
            </a:r>
            <a:r>
              <a:rPr lang="pl-PL" sz="2800" dirty="0"/>
              <a:t>?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Powiedzmy, że chcemy pobrać wartości konkretnych identyfikatorów pracownika. Zwykle pracownicy mają wiele identyfikatorów i zwykłe zapytanie zwróci je wszystkie: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70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13187"/>
            <a:ext cx="66325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Do czego wykorzystać </a:t>
            </a:r>
            <a:r>
              <a:rPr lang="pl-PL" sz="2800" dirty="0" err="1"/>
              <a:t>XPath</a:t>
            </a:r>
            <a:r>
              <a:rPr lang="pl-PL" sz="2800" dirty="0"/>
              <a:t>? cd.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Wystarczy ograniczyć zapytanie </a:t>
            </a:r>
            <a:r>
              <a:rPr lang="pl-PL" dirty="0">
                <a:solidFill>
                  <a:srgbClr val="FFC000"/>
                </a:solidFill>
              </a:rPr>
              <a:t>do identyfikatora o konkretnym typie</a:t>
            </a:r>
            <a:r>
              <a:rPr lang="pl-PL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124575"/>
            <a:ext cx="6651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82518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82708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 err="1"/>
              <a:t>XPath</a:t>
            </a:r>
            <a:r>
              <a:rPr lang="pl-PL" sz="2800" dirty="0"/>
              <a:t> </a:t>
            </a:r>
            <a:r>
              <a:rPr lang="pl-PL" sz="2800" dirty="0" err="1"/>
              <a:t>tutorial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EC354-CB14-4795-A8FF-F52C9283D2CE}"/>
              </a:ext>
            </a:extLst>
          </p:cNvPr>
          <p:cNvSpPr txBox="1"/>
          <p:nvPr/>
        </p:nvSpPr>
        <p:spPr>
          <a:xfrm>
            <a:off x="0" y="1268760"/>
            <a:ext cx="4355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hlinkClick r:id="rId2"/>
              </a:rPr>
              <a:t>Wprowadzenie do </a:t>
            </a:r>
            <a:r>
              <a:rPr lang="pl-PL" sz="2000" dirty="0" err="1">
                <a:hlinkClick r:id="rId2"/>
              </a:rPr>
              <a:t>XPath</a:t>
            </a:r>
            <a:r>
              <a:rPr lang="pl-PL" sz="2000" dirty="0">
                <a:hlinkClick r:id="rId2"/>
              </a:rPr>
              <a:t>, w3schools</a:t>
            </a:r>
            <a:endParaRPr lang="pl-PL" sz="2000" dirty="0"/>
          </a:p>
          <a:p>
            <a:r>
              <a:rPr lang="pl-PL" sz="2000" dirty="0">
                <a:hlinkClick r:id="rId3"/>
              </a:rPr>
              <a:t>Składnia </a:t>
            </a:r>
            <a:r>
              <a:rPr lang="pl-PL" sz="2000" dirty="0" err="1">
                <a:hlinkClick r:id="rId3"/>
              </a:rPr>
              <a:t>XPath</a:t>
            </a:r>
            <a:r>
              <a:rPr lang="pl-PL" sz="2000" dirty="0">
                <a:hlinkClick r:id="rId3"/>
              </a:rPr>
              <a:t>, w3schools</a:t>
            </a:r>
            <a:endParaRPr lang="pl-PL" sz="2000" dirty="0"/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9001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548680"/>
            <a:ext cx="33432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Podgląd systemowych </a:t>
            </a:r>
            <a:r>
              <a:rPr lang="pl-PL" sz="2800" dirty="0" err="1"/>
              <a:t>custom</a:t>
            </a:r>
            <a:r>
              <a:rPr lang="pl-PL" sz="2800" dirty="0"/>
              <a:t> </a:t>
            </a:r>
            <a:r>
              <a:rPr lang="pl-PL" sz="2800" dirty="0" err="1"/>
              <a:t>query</a:t>
            </a:r>
            <a:r>
              <a:rPr lang="pl-PL" sz="2800" dirty="0"/>
              <a:t>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8655755-0E2E-436A-9E04-2155DD1D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21088"/>
            <a:ext cx="378246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F0E6EB4-A13D-41C4-B75A-94CF66E6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394" y="4581128"/>
            <a:ext cx="5212606" cy="18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C3BC97C-6638-4C4E-A390-004BABC8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9164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BCDF3481-7C5C-4117-85CD-D514C5CE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39830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8721522-FB28-40A6-91EF-9F49AF8A2B2C}"/>
              </a:ext>
            </a:extLst>
          </p:cNvPr>
          <p:cNvSpPr txBox="1"/>
          <p:nvPr/>
        </p:nvSpPr>
        <p:spPr>
          <a:xfrm>
            <a:off x="0" y="641557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</a:rPr>
              <a:t>Możemy podglądać tworzone przez system zapytania. W tym celu podczas wyszukiwania możemy utworzyć </a:t>
            </a:r>
            <a:r>
              <a:rPr lang="pl-PL" sz="1800" b="1" dirty="0">
                <a:solidFill>
                  <a:schemeClr val="tx1"/>
                </a:solidFill>
              </a:rPr>
              <a:t>Alert</a:t>
            </a:r>
            <a:r>
              <a:rPr lang="pl-PL" sz="1800" dirty="0">
                <a:solidFill>
                  <a:schemeClr val="tx1"/>
                </a:solidFill>
              </a:rPr>
              <a:t>, a potem odszukać go w Funkcjach Administracyjnych -&gt; Konfiguracja (podgląd) i podejrzeć jego kod.</a:t>
            </a:r>
          </a:p>
        </p:txBody>
      </p:sp>
    </p:spTree>
    <p:extLst>
      <p:ext uri="{BB962C8B-B14F-4D97-AF65-F5344CB8AC3E}">
        <p14:creationId xmlns:p14="http://schemas.microsoft.com/office/powerpoint/2010/main" val="295905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Koniec.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429000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Krzysztof Karch, Biblioteka Główna UMW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krzysztof.karch@umw.edu.pl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7971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hlinkClick r:id="rId2"/>
              </a:rPr>
              <a:t>https://bg.umw.edu.pl/index.php/40-jkpbm/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223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to jest </a:t>
            </a:r>
            <a:r>
              <a:rPr lang="pl-PL" sz="3600" dirty="0" err="1"/>
              <a:t>custom</a:t>
            </a:r>
            <a:r>
              <a:rPr lang="pl-PL" sz="3600" dirty="0"/>
              <a:t> </a:t>
            </a:r>
            <a:r>
              <a:rPr lang="pl-PL" sz="3600" dirty="0" err="1"/>
              <a:t>query</a:t>
            </a:r>
            <a:r>
              <a:rPr lang="pl-PL" sz="3600" dirty="0"/>
              <a:t>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5013176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dirty="0">
                <a:latin typeface="+mj-lt"/>
                <a:ea typeface="+mj-ea"/>
                <a:cs typeface="+mj-cs"/>
              </a:rPr>
              <a:t> Narzędzie wspomagające wyszukiwanie.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Rozszerzenie już istniejących w systemie filtrów.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dirty="0">
                <a:latin typeface="+mj-lt"/>
                <a:ea typeface="+mj-ea"/>
                <a:cs typeface="+mj-cs"/>
              </a:rPr>
              <a:t> </a:t>
            </a:r>
            <a:r>
              <a:rPr lang="pl-PL" sz="2800" u="sng" dirty="0">
                <a:latin typeface="+mj-lt"/>
                <a:ea typeface="+mj-ea"/>
                <a:cs typeface="+mj-cs"/>
              </a:rPr>
              <a:t>Umożliwia zapytanie o każde pole w rekordzie.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356600" cy="733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8375650" cy="723900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4011613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39449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0" y="7647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Zapytanie do bazy danych filtrujące rekordy. Zwraca te rekordy, dla których wyrażenie jest prawdą.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Czym nie jest </a:t>
            </a:r>
            <a:r>
              <a:rPr lang="pl-PL" sz="3600" dirty="0" err="1"/>
              <a:t>custom</a:t>
            </a:r>
            <a:r>
              <a:rPr lang="pl-PL" sz="3600" dirty="0"/>
              <a:t> </a:t>
            </a:r>
            <a:r>
              <a:rPr lang="pl-PL" sz="3600" dirty="0" err="1"/>
              <a:t>query</a:t>
            </a:r>
            <a:r>
              <a:rPr lang="pl-PL" sz="3600" dirty="0"/>
              <a:t>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620688"/>
            <a:ext cx="91440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dirty="0">
                <a:latin typeface="+mj-lt"/>
                <a:ea typeface="+mj-ea"/>
                <a:cs typeface="+mj-cs"/>
              </a:rPr>
              <a:t> Nie jest alternatywą dla już istniejących filtrów.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Nie powinno być stosowane</a:t>
            </a:r>
            <a:r>
              <a:rPr kumimoji="0" lang="pl-PL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jako pierwsza opcja do wyszukiwania – sprawdźmy już istniejące filtry.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baseline="0" dirty="0">
                <a:latin typeface="+mj-lt"/>
                <a:ea typeface="+mj-ea"/>
                <a:cs typeface="+mj-cs"/>
              </a:rPr>
              <a:t> Jeśli jakiegoś zapytania używamy często – zgłośmy </a:t>
            </a:r>
            <a:r>
              <a:rPr lang="pl-PL" sz="2800" baseline="0" dirty="0" err="1">
                <a:latin typeface="+mj-lt"/>
                <a:ea typeface="+mj-ea"/>
                <a:cs typeface="+mj-cs"/>
              </a:rPr>
              <a:t>Sagesowi</a:t>
            </a:r>
            <a:r>
              <a:rPr lang="pl-PL" sz="2800" baseline="0" dirty="0">
                <a:latin typeface="+mj-lt"/>
                <a:ea typeface="+mj-ea"/>
                <a:cs typeface="+mj-cs"/>
              </a:rPr>
              <a:t> i PW potrzebę utworzenia takiego filtru.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Nie jest wygodną formą wyszukiwania.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Kiedy używać </a:t>
            </a:r>
            <a:r>
              <a:rPr lang="pl-PL" sz="3600" dirty="0" err="1"/>
              <a:t>custom</a:t>
            </a:r>
            <a:r>
              <a:rPr lang="pl-PL" sz="3600" dirty="0"/>
              <a:t> </a:t>
            </a:r>
            <a:r>
              <a:rPr lang="pl-PL" sz="3600" dirty="0" err="1"/>
              <a:t>query</a:t>
            </a:r>
            <a:r>
              <a:rPr lang="pl-PL" sz="3600" dirty="0"/>
              <a:t>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620688"/>
            <a:ext cx="91440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dirty="0">
                <a:latin typeface="+mj-lt"/>
                <a:ea typeface="+mj-ea"/>
                <a:cs typeface="+mj-cs"/>
              </a:rPr>
              <a:t> Kiedy nie możemy wyszukać inaczej.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Gdy brak filtrów dla danego pola.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Chcąc szczegółowo przeszukać dane pole.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8350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815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Kiedy jeszcze przydaje się </a:t>
            </a:r>
            <a:r>
              <a:rPr lang="pl-PL" sz="3600" dirty="0" err="1"/>
              <a:t>custom</a:t>
            </a:r>
            <a:r>
              <a:rPr lang="pl-PL" sz="3600" dirty="0"/>
              <a:t> </a:t>
            </a:r>
            <a:r>
              <a:rPr lang="pl-PL" sz="3600" dirty="0" err="1"/>
              <a:t>query</a:t>
            </a:r>
            <a:r>
              <a:rPr lang="pl-PL" sz="3600" dirty="0"/>
              <a:t>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62068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 szczególnych przypadkach.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0" name="AutoShape 2" descr="https://poczta.umw.edu.pl/?_task=mail&amp;_action=get&amp;_mbox=Sent&amp;_uid=725&amp;_token=C6QliJyyuAARRRDIrRGuJwrBadqWt4Ql&amp;_part=2.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2" name="AutoShape 4" descr="https://poczta.umw.edu.pl/?_task=mail&amp;_action=get&amp;_mbox=Sent&amp;_uid=725&amp;_token=C6QliJyyuAARRRDIrRGuJwrBadqWt4Ql&amp;_part=2.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1" y="1196752"/>
            <a:ext cx="914591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107504" y="4509120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journalissue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/id&gt;0</a:t>
            </a:r>
            <a:r>
              <a:rPr lang="en-US" dirty="0"/>
              <a:t>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scoring/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scoreReason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&gt;''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score=5</a:t>
            </a:r>
            <a:r>
              <a:rPr lang="en-US" dirty="0"/>
              <a:t> and </a:t>
            </a:r>
            <a:r>
              <a:rPr lang="en-US" dirty="0" err="1">
                <a:solidFill>
                  <a:srgbClr val="00B0F0"/>
                </a:solidFill>
              </a:rPr>
              <a:t>rulesetName</a:t>
            </a:r>
            <a:r>
              <a:rPr lang="en-US" dirty="0">
                <a:solidFill>
                  <a:srgbClr val="00B0F0"/>
                </a:solidFill>
              </a:rPr>
              <a:t>='All_years_with_U20-scoring-v2x_for_v220(20230117), Scopus SNIP (with ASJC) v2, </a:t>
            </a:r>
            <a:r>
              <a:rPr lang="en-US" dirty="0" err="1">
                <a:solidFill>
                  <a:srgbClr val="00B0F0"/>
                </a:solidFill>
              </a:rPr>
              <a:t>ScopusCiteScore</a:t>
            </a:r>
            <a:r>
              <a:rPr lang="en-US" dirty="0">
                <a:solidFill>
                  <a:srgbClr val="00B0F0"/>
                </a:solidFill>
              </a:rPr>
              <a:t>'</a:t>
            </a:r>
            <a:r>
              <a:rPr lang="en-US" dirty="0"/>
              <a:t> and </a:t>
            </a:r>
            <a:r>
              <a:rPr lang="en-US" dirty="0" err="1">
                <a:solidFill>
                  <a:srgbClr val="00B050"/>
                </a:solidFill>
              </a:rPr>
              <a:t>recordStatus</a:t>
            </a:r>
            <a:r>
              <a:rPr lang="en-US" dirty="0">
                <a:solidFill>
                  <a:srgbClr val="00B050"/>
                </a:solidFill>
              </a:rPr>
              <a:t>='completed'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013176"/>
            <a:ext cx="4716016" cy="174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9120"/>
            <a:ext cx="3188568" cy="4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Gdzie szukać informacji o </a:t>
            </a:r>
            <a:r>
              <a:rPr lang="pl-PL" sz="3600" dirty="0" err="1"/>
              <a:t>custom</a:t>
            </a:r>
            <a:r>
              <a:rPr lang="pl-PL" sz="3600" dirty="0"/>
              <a:t> </a:t>
            </a:r>
            <a:r>
              <a:rPr lang="pl-PL" sz="3600" dirty="0" err="1"/>
              <a:t>query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620688"/>
            <a:ext cx="91440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AutoShape 2" descr="Adding Positivity and Support with Thumbs U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Adding Positivity and Support with Thumbs U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Adding Positivity and Support with Thumbs U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Oficjalny podręcznik zawiera bardzo dużo przykładowych zapytań:</a:t>
            </a:r>
          </a:p>
          <a:p>
            <a:pPr algn="ctr"/>
            <a:endParaRPr lang="pl-PL" sz="2000" dirty="0"/>
          </a:p>
          <a:p>
            <a:r>
              <a:rPr lang="pl-PL" sz="2000" dirty="0">
                <a:hlinkClick r:id="rId2"/>
              </a:rPr>
              <a:t>Formuły wyszukiwawcze dla wersji do 3.0</a:t>
            </a:r>
            <a:endParaRPr lang="pl-PL" sz="2000" dirty="0"/>
          </a:p>
          <a:p>
            <a:r>
              <a:rPr lang="pl-PL" sz="2000" dirty="0">
                <a:hlinkClick r:id="rId3"/>
              </a:rPr>
              <a:t>Formuły wyszukiwawcze dla wersji od 3.1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5354637" cy="3221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2300" y="3675062"/>
            <a:ext cx="7251700" cy="3182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Budowa </a:t>
            </a:r>
            <a:r>
              <a:rPr lang="pl-PL" sz="3600" dirty="0" err="1"/>
              <a:t>custom</a:t>
            </a:r>
            <a:r>
              <a:rPr lang="pl-PL" sz="3600" dirty="0"/>
              <a:t> </a:t>
            </a:r>
            <a:r>
              <a:rPr lang="pl-PL" sz="3600" dirty="0" err="1"/>
              <a:t>query</a:t>
            </a:r>
            <a:r>
              <a:rPr lang="pl-PL" sz="3600" dirty="0"/>
              <a:t>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76470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Najprostsze:</a:t>
            </a:r>
          </a:p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@</a:t>
            </a:r>
            <a:r>
              <a:rPr lang="pl-PL" sz="2400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ścieżka do pola</a:t>
            </a:r>
            <a:r>
              <a:rPr lang="pl-PL" sz="2400" b="1" dirty="0">
                <a:latin typeface="+mj-lt"/>
                <a:cs typeface="Courier New" pitchFamily="49" charset="0"/>
              </a:rPr>
              <a:t>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operator</a:t>
            </a:r>
            <a:r>
              <a:rPr lang="pl-PL" sz="2400" b="1" dirty="0">
                <a:latin typeface="+mj-lt"/>
                <a:cs typeface="Courier New" pitchFamily="49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wartość</a:t>
            </a:r>
          </a:p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@</a:t>
            </a:r>
            <a:r>
              <a:rPr lang="pl-PL" sz="2400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score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sz="24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0</a:t>
            </a:r>
          </a:p>
          <a:p>
            <a:pPr lvl="0"/>
            <a:endParaRPr lang="pl-PL" sz="2400" b="1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Pole tekstowe (autor o nazwisku „Nowak” w publikacji”):</a:t>
            </a:r>
          </a:p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@</a:t>
            </a:r>
            <a:r>
              <a:rPr lang="pl-PL" sz="2400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author-surname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</a:t>
            </a:r>
            <a:r>
              <a:rPr lang="pl-PL" sz="24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'Nowak'	</a:t>
            </a:r>
          </a:p>
          <a:p>
            <a:r>
              <a:rPr lang="pl-PL" sz="2400" b="1" dirty="0">
                <a:cs typeface="Courier New" pitchFamily="49" charset="0"/>
              </a:rPr>
              <a:t>@</a:t>
            </a:r>
            <a:r>
              <a:rPr lang="pl-PL" sz="2400" b="1" dirty="0">
                <a:solidFill>
                  <a:srgbClr val="00B050"/>
                </a:solidFill>
                <a:cs typeface="Courier New" pitchFamily="49" charset="0"/>
              </a:rPr>
              <a:t>author/surname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itchFamily="49" charset="0"/>
              </a:rPr>
              <a:t>=</a:t>
            </a:r>
            <a:r>
              <a:rPr lang="pl-PL" sz="2400" b="1" dirty="0">
                <a:solidFill>
                  <a:srgbClr val="FF0000"/>
                </a:solidFill>
                <a:cs typeface="Courier New" pitchFamily="49" charset="0"/>
              </a:rPr>
              <a:t>"Nowak"	</a:t>
            </a:r>
          </a:p>
          <a:p>
            <a:endParaRPr lang="pl-PL" sz="2400" b="1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Pole liczbowe (rozdziały z lat &gt;= 2020):</a:t>
            </a:r>
          </a:p>
          <a:p>
            <a:r>
              <a:rPr lang="pl-PL" sz="2400" b="1" dirty="0">
                <a:latin typeface="+mj-lt"/>
                <a:cs typeface="Courier New" pitchFamily="49" charset="0"/>
              </a:rPr>
              <a:t>@</a:t>
            </a:r>
            <a:r>
              <a:rPr lang="pl-PL" sz="2400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book-issueDate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&gt;=</a:t>
            </a:r>
            <a:r>
              <a:rPr lang="pl-PL" sz="24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2020</a:t>
            </a:r>
          </a:p>
          <a:p>
            <a:r>
              <a:rPr lang="pl-PL" sz="2400" b="1" dirty="0">
                <a:cs typeface="Courier New" pitchFamily="49" charset="0"/>
              </a:rPr>
              <a:t>@</a:t>
            </a:r>
            <a:r>
              <a:rPr lang="pl-PL" sz="2400" b="1" dirty="0" err="1">
                <a:solidFill>
                  <a:srgbClr val="00B050"/>
                </a:solidFill>
                <a:cs typeface="Courier New" pitchFamily="49" charset="0"/>
              </a:rPr>
              <a:t>book</a:t>
            </a:r>
            <a:r>
              <a:rPr lang="pl-PL" sz="2400" b="1" dirty="0">
                <a:solidFill>
                  <a:srgbClr val="00B050"/>
                </a:solidFill>
                <a:cs typeface="Courier New" pitchFamily="49" charset="0"/>
              </a:rPr>
              <a:t>/issueDate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itchFamily="49" charset="0"/>
              </a:rPr>
              <a:t>&gt;=</a:t>
            </a:r>
            <a:r>
              <a:rPr lang="pl-PL" sz="2400" b="1" dirty="0">
                <a:solidFill>
                  <a:srgbClr val="FF0000"/>
                </a:solidFill>
                <a:cs typeface="Courier New" pitchFamily="49" charset="0"/>
              </a:rPr>
              <a:t>2020</a:t>
            </a:r>
            <a:endParaRPr lang="pl-PL" sz="2400" b="1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  <a:p>
            <a:pPr lvl="0"/>
            <a:endParaRPr lang="pl-PL" sz="2400" b="1" dirty="0">
              <a:latin typeface="+mj-lt"/>
              <a:cs typeface="Courier New" pitchFamily="49" charset="0"/>
            </a:endParaRPr>
          </a:p>
          <a:p>
            <a:pPr lvl="0"/>
            <a:r>
              <a:rPr lang="pl-PL" sz="2400" b="1" dirty="0">
                <a:latin typeface="+mj-lt"/>
                <a:cs typeface="Courier New" pitchFamily="49" charset="0"/>
              </a:rPr>
              <a:t>Pole liczbowe (artykuły z lat &gt;= 2020):</a:t>
            </a:r>
          </a:p>
          <a:p>
            <a:r>
              <a:rPr lang="pl-PL" sz="2400" b="1" dirty="0">
                <a:latin typeface="+mj-lt"/>
                <a:cs typeface="Courier New" pitchFamily="49" charset="0"/>
              </a:rPr>
              <a:t>@</a:t>
            </a:r>
            <a:r>
              <a:rPr lang="pl-PL" sz="2400" b="1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journalissue-issueDate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&gt;=</a:t>
            </a:r>
            <a:r>
              <a:rPr lang="pl-PL" sz="24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2020</a:t>
            </a:r>
          </a:p>
          <a:p>
            <a:r>
              <a:rPr lang="pl-PL" sz="2400" b="1" dirty="0">
                <a:cs typeface="Courier New" pitchFamily="49" charset="0"/>
              </a:rPr>
              <a:t>@</a:t>
            </a:r>
            <a:r>
              <a:rPr lang="pl-PL" sz="2400" b="1" dirty="0" err="1">
                <a:solidFill>
                  <a:srgbClr val="00B050"/>
                </a:solidFill>
                <a:cs typeface="Courier New" pitchFamily="49" charset="0"/>
              </a:rPr>
              <a:t>journalissue</a:t>
            </a:r>
            <a:r>
              <a:rPr lang="pl-PL" sz="2400" b="1" dirty="0">
                <a:solidFill>
                  <a:srgbClr val="00B050"/>
                </a:solidFill>
                <a:cs typeface="Courier New" pitchFamily="49" charset="0"/>
              </a:rPr>
              <a:t>/issueDate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itchFamily="49" charset="0"/>
              </a:rPr>
              <a:t>&gt;=</a:t>
            </a:r>
            <a:r>
              <a:rPr lang="pl-PL" sz="2400" b="1" dirty="0">
                <a:solidFill>
                  <a:srgbClr val="FF0000"/>
                </a:solidFill>
                <a:cs typeface="Courier New" pitchFamily="49" charset="0"/>
              </a:rPr>
              <a:t>2020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Nazwa pola jest w modelu danych.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9372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087" y="1628800"/>
            <a:ext cx="3363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9137" y="836712"/>
            <a:ext cx="33448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9137" y="2204864"/>
            <a:ext cx="3344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8663" y="2780928"/>
            <a:ext cx="3335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9613" y="3212976"/>
            <a:ext cx="33543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0087" y="3645024"/>
            <a:ext cx="3363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137" y="4149080"/>
            <a:ext cx="3344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0087" y="4509120"/>
            <a:ext cx="336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9137" y="5013176"/>
            <a:ext cx="334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9137" y="5517232"/>
            <a:ext cx="33448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1275</Words>
  <Application>Microsoft Office PowerPoint</Application>
  <PresentationFormat>Pokaz na ekranie (4:3)</PresentationFormat>
  <Paragraphs>215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Bahnschrift SemiCondensed</vt:lpstr>
      <vt:lpstr>Calibri</vt:lpstr>
      <vt:lpstr>Motyw pakietu Office</vt:lpstr>
      <vt:lpstr>&lt;&gt;custom query w Omega-PSIR&lt;/&gt;</vt:lpstr>
      <vt:lpstr>&lt;&gt;Wyszukiwanie w Omedze&lt;/&gt;</vt:lpstr>
      <vt:lpstr>&lt;&gt;Co to jest custom query?&lt;/&gt;</vt:lpstr>
      <vt:lpstr>&lt;&gt;Czym nie jest custom query?&lt;/&gt;</vt:lpstr>
      <vt:lpstr>&lt;&gt;Kiedy używać custom query?&lt;/&gt;</vt:lpstr>
      <vt:lpstr>&lt;&gt;Kiedy jeszcze przydaje się custom query?&lt;/&gt;</vt:lpstr>
      <vt:lpstr>&lt;&gt;Gdzie szukać informacji o custom query&lt;/&gt;</vt:lpstr>
      <vt:lpstr>&lt;&gt;Budowa custom query?&lt;/&gt;</vt:lpstr>
      <vt:lpstr>&lt;&gt;Nazwa pola jest w modelu danych.&lt;/&gt;</vt:lpstr>
      <vt:lpstr>Prezentacja programu PowerPoint</vt:lpstr>
      <vt:lpstr>Prezentacja programu PowerPoint</vt:lpstr>
      <vt:lpstr>&lt;&gt;Jak pytać o różne typy?&lt;/&gt;</vt:lpstr>
      <vt:lpstr>&lt;&gt;Funkcje pytające o fragment w polu tekstowym.&lt;/&gt;</vt:lpstr>
      <vt:lpstr>&lt;&gt;Jak pytać o obiekt złożony?&lt;/&gt;</vt:lpstr>
      <vt:lpstr>&lt;&gt;Jak pytać o obiekt złożony? cd.&lt;/&gt;</vt:lpstr>
      <vt:lpstr>&lt;&gt;Jak pytać o obiekt złożony? cd.&lt;/&gt;</vt:lpstr>
      <vt:lpstr>&lt;&gt;Szybsza droga do ścieżki.&lt;/&gt;</vt:lpstr>
      <vt:lpstr>&lt;&gt;Szybsza droga do ścieżki. cd.&lt;/&gt;</vt:lpstr>
      <vt:lpstr>&lt;&gt;Łączenie warunków – operator logiczny and&lt;/&gt;</vt:lpstr>
      <vt:lpstr>&lt;&gt;Łączenie warunków – operator logiczny or&lt;/&gt;</vt:lpstr>
      <vt:lpstr>&lt;&gt;Niespełniony warunek – operator logiczny not()&lt;/&gt;</vt:lpstr>
      <vt:lpstr>&lt;&gt;UWAGA – łącząc and i or używajmy nawiasów.&lt;/&gt;</vt:lpstr>
      <vt:lpstr>&lt;&gt;Ograniczenia custom query.&lt;/&gt;</vt:lpstr>
      <vt:lpstr>&lt;&gt;Gdzie działa XPath?&lt;/&gt;</vt:lpstr>
      <vt:lpstr>&lt;&gt;Do czego wykorzystać XPath?&lt;/&gt;</vt:lpstr>
      <vt:lpstr>&lt;&gt;Do czego wykorzystać XPath? cd.&lt;/&gt;</vt:lpstr>
      <vt:lpstr>&lt;&gt;XPath tutorial&lt;/&gt;</vt:lpstr>
      <vt:lpstr>&lt;&gt;Podgląd systemowych custom query.&lt;/&gt;</vt:lpstr>
      <vt:lpstr>&lt;&gt;Koniec.&lt;/&gt;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Pisanie wykazów w Omega-PSIR</dc:title>
  <dc:creator>Krzysiek</dc:creator>
  <cp:lastModifiedBy>Krzysztof Karch</cp:lastModifiedBy>
  <cp:revision>768</cp:revision>
  <dcterms:created xsi:type="dcterms:W3CDTF">2023-07-08T16:08:32Z</dcterms:created>
  <dcterms:modified xsi:type="dcterms:W3CDTF">2023-11-29T07:50:40Z</dcterms:modified>
</cp:coreProperties>
</file>