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334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3" r:id="rId24"/>
    <p:sldId id="282" r:id="rId25"/>
    <p:sldId id="284" r:id="rId26"/>
    <p:sldId id="285" r:id="rId27"/>
    <p:sldId id="276" r:id="rId28"/>
    <p:sldId id="278" r:id="rId29"/>
    <p:sldId id="267" r:id="rId30"/>
    <p:sldId id="346" r:id="rId31"/>
    <p:sldId id="277" r:id="rId32"/>
    <p:sldId id="286" r:id="rId33"/>
    <p:sldId id="287" r:id="rId34"/>
    <p:sldId id="288" r:id="rId35"/>
    <p:sldId id="292" r:id="rId36"/>
    <p:sldId id="293" r:id="rId37"/>
    <p:sldId id="294" r:id="rId38"/>
    <p:sldId id="289" r:id="rId39"/>
    <p:sldId id="290" r:id="rId40"/>
    <p:sldId id="291" r:id="rId41"/>
    <p:sldId id="339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36" r:id="rId51"/>
    <p:sldId id="337" r:id="rId52"/>
    <p:sldId id="338" r:id="rId53"/>
    <p:sldId id="303" r:id="rId54"/>
    <p:sldId id="304" r:id="rId55"/>
    <p:sldId id="305" r:id="rId56"/>
    <p:sldId id="306" r:id="rId57"/>
    <p:sldId id="307" r:id="rId58"/>
    <p:sldId id="308" r:id="rId59"/>
    <p:sldId id="311" r:id="rId60"/>
    <p:sldId id="312" r:id="rId61"/>
    <p:sldId id="313" r:id="rId62"/>
    <p:sldId id="314" r:id="rId63"/>
    <p:sldId id="342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3" r:id="rId81"/>
    <p:sldId id="331" r:id="rId82"/>
    <p:sldId id="340" r:id="rId83"/>
    <p:sldId id="341" r:id="rId84"/>
    <p:sldId id="332" r:id="rId85"/>
    <p:sldId id="343" r:id="rId86"/>
    <p:sldId id="345" r:id="rId87"/>
    <p:sldId id="344" r:id="rId88"/>
    <p:sldId id="335" r:id="rId8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zysie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FE82-05A8-42CF-9D20-05B3EDF4232C}" type="datetimeFigureOut">
              <a:rPr lang="pl-PL" smtClean="0"/>
              <a:pPr/>
              <a:t>08.05.2024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ADEE-E3E6-4971-AC0A-27D0C90143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g.umw.edu.pl/index.php/40-jkpb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white-horse-jumping-cartoon_26213530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pm.umw.edu.pl/doc/article/article.html" TargetMode="External"/><Relationship Id="rId2" Type="http://schemas.openxmlformats.org/officeDocument/2006/relationships/hyperlink" Target="https://ppm.umw.edu.pl/doc/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ute-woman-teacher-character-cartoon-art-illustration_17564929.htm" TargetMode="External"/><Relationship Id="rId2" Type="http://schemas.openxmlformats.org/officeDocument/2006/relationships/hyperlink" Target="https://www.freepik.com/free-vector/white-men-collection-different-ages_253366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mega-psir.atlassian.net/wiki/spaces/OM/pages/5482872844/Formu+y+wyszukiwawcze+dla+wersji+3.1" TargetMode="External"/><Relationship Id="rId4" Type="http://schemas.openxmlformats.org/officeDocument/2006/relationships/hyperlink" Target="https://omega-psir.atlassian.net/wiki/spaces/OM/pages/351010860/Formu+y+wyszukiwawcze+dla+wersji+3.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pm.umw.edu.pl/doc/article/articl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pm.umw.edu.pl/doc/term/term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ee/6/javaserverfaces/2.0/docs/pdldocs/facelets/index.html" TargetMode="External"/><Relationship Id="rId7" Type="http://schemas.openxmlformats.org/officeDocument/2006/relationships/image" Target="../media/image9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hyperlink" Target="https://www.freepik.com/free-vector/glitzy-retro-computer-sticker-set_28841110.htm" TargetMode="External"/><Relationship Id="rId4" Type="http://schemas.openxmlformats.org/officeDocument/2006/relationships/hyperlink" Target="https://www.freepik.com/free-vector/isolated-game-computer-streamer-room-interior-set_41797447.ht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umw.edu.pl/index.php/40-jkpb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bg.umw.edu.pl/index.php/40-jkpb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dirty="0"/>
              <a:t>Pisanie wykazów w </a:t>
            </a:r>
            <a:r>
              <a:rPr lang="pl-PL" dirty="0" err="1"/>
              <a:t>Omega-PSIR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985792"/>
            <a:ext cx="9144000" cy="1872208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Krzysztof Karch, Biblioteka Główna UMW</a:t>
            </a:r>
          </a:p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krzysztof.karch@umw.edu.pl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3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wykazami?, cd.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5358845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259632" y="4941168"/>
            <a:ext cx="5760640" cy="1368152"/>
          </a:xfrm>
          <a:prstGeom prst="wedgeRoundRectCallout">
            <a:avLst>
              <a:gd name="adj1" fmla="val 72617"/>
              <a:gd name="adj2" fmla="val 440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Wychodząc z poziomu Publikacji nie możemy na bieżąco monitorować działalności pracowników, co jak jakiś pracownik ma 0 publikacji? Nie będzie go w tym zestawieniu.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50"/>
            <a:ext cx="89344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wykazami?, cd.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5358845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907704" y="5013176"/>
            <a:ext cx="5544616" cy="1296144"/>
          </a:xfrm>
          <a:prstGeom prst="wedgeRoundRectCallout">
            <a:avLst>
              <a:gd name="adj1" fmla="val 65265"/>
              <a:gd name="adj2" fmla="val 66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Wyjście z Autorzy i pracownicy do monitorowania pracowników jest prawidłowe, ale co jak chce tylko punkty publikacji w kolumnach? Brakuje mi też filtrów.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41277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własny wykaz publikacji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930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1340768"/>
            <a:ext cx="1296144" cy="1499155"/>
          </a:xfrm>
          <a:prstGeom prst="rect">
            <a:avLst/>
          </a:prstGeom>
        </p:spPr>
      </p:pic>
      <p:sp>
        <p:nvSpPr>
          <p:cNvPr id="10" name="Objaśnienie prostokątne zaokrąglone 9"/>
          <p:cNvSpPr/>
          <p:nvPr/>
        </p:nvSpPr>
        <p:spPr>
          <a:xfrm>
            <a:off x="4139952" y="1484784"/>
            <a:ext cx="3600400" cy="576064"/>
          </a:xfrm>
          <a:prstGeom prst="wedgeRoundRectCallout">
            <a:avLst>
              <a:gd name="adj1" fmla="val 65674"/>
              <a:gd name="adj2" fmla="val 1315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końcu jakieś konkrety!</a:t>
            </a:r>
          </a:p>
        </p:txBody>
      </p:sp>
      <p:pic>
        <p:nvPicPr>
          <p:cNvPr id="11" name="Obraz 10" descr="Jacek głow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005064"/>
            <a:ext cx="1224136" cy="1363917"/>
          </a:xfrm>
          <a:prstGeom prst="rect">
            <a:avLst/>
          </a:prstGeom>
        </p:spPr>
      </p:pic>
      <p:sp>
        <p:nvSpPr>
          <p:cNvPr id="12" name="Objaśnienie prostokątne zaokrąglone 11"/>
          <p:cNvSpPr/>
          <p:nvPr/>
        </p:nvSpPr>
        <p:spPr>
          <a:xfrm>
            <a:off x="4211960" y="2492896"/>
            <a:ext cx="3600400" cy="1296144"/>
          </a:xfrm>
          <a:prstGeom prst="wedgeRoundRectCallout">
            <a:avLst>
              <a:gd name="adj1" fmla="val -34079"/>
              <a:gd name="adj2" fmla="val 1538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Możemy napisać własny podział publikacji.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701492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własny wykaz publikacji, </a:t>
            </a:r>
            <a:r>
              <a:rPr lang="pl-PL" sz="3600" dirty="0" err="1"/>
              <a:t>cd</a:t>
            </a:r>
            <a:r>
              <a:rPr lang="pl-PL" sz="3600" dirty="0"/>
              <a:t>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1" name="Obraz 10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653136"/>
            <a:ext cx="1224136" cy="1363917"/>
          </a:xfrm>
          <a:prstGeom prst="rect">
            <a:avLst/>
          </a:prstGeom>
        </p:spPr>
      </p:pic>
      <p:pic>
        <p:nvPicPr>
          <p:cNvPr id="13" name="Obraz 12" descr="Hiacynta głow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2132856"/>
            <a:ext cx="1296144" cy="1499155"/>
          </a:xfrm>
          <a:prstGeom prst="rect">
            <a:avLst/>
          </a:prstGeom>
        </p:spPr>
      </p:pic>
      <p:sp>
        <p:nvSpPr>
          <p:cNvPr id="12" name="Objaśnienie prostokątne zaokrąglone 11"/>
          <p:cNvSpPr/>
          <p:nvPr/>
        </p:nvSpPr>
        <p:spPr>
          <a:xfrm>
            <a:off x="4788024" y="1052736"/>
            <a:ext cx="3600400" cy="1080120"/>
          </a:xfrm>
          <a:prstGeom prst="wedgeRoundRectCallout">
            <a:avLst>
              <a:gd name="adj1" fmla="val 48845"/>
              <a:gd name="adj2" fmla="val 1570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To my decydujemy jak ma wyglądać opis autora czy podsumowanie.</a:t>
            </a: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4788024" y="3501008"/>
            <a:ext cx="3600400" cy="1080120"/>
          </a:xfrm>
          <a:prstGeom prst="wedgeRoundRectCallout">
            <a:avLst>
              <a:gd name="adj1" fmla="val 48845"/>
              <a:gd name="adj2" fmla="val 1570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sensie – sami musimy napisać sobie wzór.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5"/>
            <a:ext cx="6934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własny wykaz publikacji, </a:t>
            </a:r>
            <a:r>
              <a:rPr lang="pl-PL" sz="3600" dirty="0" err="1"/>
              <a:t>cd</a:t>
            </a:r>
            <a:r>
              <a:rPr lang="pl-PL" sz="3600" dirty="0"/>
              <a:t>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1" name="Obraz 10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645024"/>
            <a:ext cx="1224136" cy="1363917"/>
          </a:xfrm>
          <a:prstGeom prst="rect">
            <a:avLst/>
          </a:prstGeom>
        </p:spPr>
      </p:pic>
      <p:sp>
        <p:nvSpPr>
          <p:cNvPr id="12" name="Objaśnienie prostokątne zaokrąglone 11"/>
          <p:cNvSpPr/>
          <p:nvPr/>
        </p:nvSpPr>
        <p:spPr>
          <a:xfrm>
            <a:off x="6948264" y="1340768"/>
            <a:ext cx="2195736" cy="2304256"/>
          </a:xfrm>
          <a:prstGeom prst="wedgeRoundRectCallout">
            <a:avLst>
              <a:gd name="adj1" fmla="val 3774"/>
              <a:gd name="adj2" fmla="val 993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Sortowanie od najstarszych.</a:t>
            </a:r>
          </a:p>
          <a:p>
            <a:pPr algn="ctr"/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Każda tabela może mieć inne kolumny.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2075"/>
            <a:ext cx="68770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własny wykaz publikacji, </a:t>
            </a:r>
            <a:r>
              <a:rPr lang="pl-PL" sz="3600" dirty="0" err="1"/>
              <a:t>cd</a:t>
            </a:r>
            <a:r>
              <a:rPr lang="pl-PL" sz="3600" dirty="0"/>
              <a:t>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1" name="Obraz 10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645024"/>
            <a:ext cx="1224136" cy="1363917"/>
          </a:xfrm>
          <a:prstGeom prst="rect">
            <a:avLst/>
          </a:prstGeom>
        </p:spPr>
      </p:pic>
      <p:sp>
        <p:nvSpPr>
          <p:cNvPr id="12" name="Objaśnienie prostokątne zaokrąglone 11"/>
          <p:cNvSpPr/>
          <p:nvPr/>
        </p:nvSpPr>
        <p:spPr>
          <a:xfrm>
            <a:off x="6948264" y="1340768"/>
            <a:ext cx="2195736" cy="2304256"/>
          </a:xfrm>
          <a:prstGeom prst="wedgeRoundRectCallout">
            <a:avLst>
              <a:gd name="adj1" fmla="val 3774"/>
              <a:gd name="adj2" fmla="val 993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Jak nie ma jakiegoś typu publikacji możemy być o tym informowani.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wykaz do habilitacji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1" name="Obraz 10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1224136" cy="1363917"/>
          </a:xfrm>
          <a:prstGeom prst="rect">
            <a:avLst/>
          </a:prstGeom>
        </p:spPr>
      </p:pic>
      <p:sp>
        <p:nvSpPr>
          <p:cNvPr id="12" name="Objaśnienie prostokątne zaokrąglone 11"/>
          <p:cNvSpPr/>
          <p:nvPr/>
        </p:nvSpPr>
        <p:spPr>
          <a:xfrm>
            <a:off x="6012160" y="3789040"/>
            <a:ext cx="2987824" cy="1152128"/>
          </a:xfrm>
          <a:prstGeom prst="wedgeRoundRectCallout">
            <a:avLst>
              <a:gd name="adj1" fmla="val -650"/>
              <a:gd name="adj2" fmla="val 1518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Łącznie 15 tabel.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1002"/>
            <a:ext cx="5970786" cy="594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iacynta głow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856" y="2204864"/>
            <a:ext cx="1296144" cy="1499155"/>
          </a:xfrm>
          <a:prstGeom prst="rect">
            <a:avLst/>
          </a:prstGeom>
        </p:spPr>
      </p:pic>
      <p:sp>
        <p:nvSpPr>
          <p:cNvPr id="8" name="Objaśnienie prostokątne zaokrąglone 7"/>
          <p:cNvSpPr/>
          <p:nvPr/>
        </p:nvSpPr>
        <p:spPr>
          <a:xfrm>
            <a:off x="6012160" y="908720"/>
            <a:ext cx="2987824" cy="1152128"/>
          </a:xfrm>
          <a:prstGeom prst="wedgeRoundRectCallout">
            <a:avLst>
              <a:gd name="adj1" fmla="val 28848"/>
              <a:gd name="adj2" fmla="val 1642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To mi pomoże w codziennej pracy.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91951"/>
            <a:ext cx="7956376" cy="58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wykaz do habilitacji, </a:t>
            </a:r>
            <a:r>
              <a:rPr lang="pl-PL" sz="3600" dirty="0" err="1"/>
              <a:t>cd</a:t>
            </a:r>
            <a:r>
              <a:rPr lang="pl-PL" sz="3600" dirty="0"/>
              <a:t>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1700808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wykaz do profesury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4060" cy="686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780928"/>
            <a:ext cx="1224136" cy="1363917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5652120" y="1556792"/>
            <a:ext cx="2987824" cy="1152128"/>
          </a:xfrm>
          <a:prstGeom prst="wedgeRoundRectCallout">
            <a:avLst>
              <a:gd name="adj1" fmla="val -650"/>
              <a:gd name="adj2" fmla="val 1518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Ufff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, łącznie 26 tabel.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50"/>
            <a:ext cx="69151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Przykładowy wykaz do profesury, </a:t>
            </a:r>
            <a:r>
              <a:rPr lang="pl-PL" sz="3600" dirty="0" err="1"/>
              <a:t>cd</a:t>
            </a:r>
            <a:r>
              <a:rPr lang="pl-PL" sz="3600" dirty="0"/>
              <a:t>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276872"/>
            <a:ext cx="1224136" cy="1363917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4788024" y="908720"/>
            <a:ext cx="4104456" cy="1224136"/>
          </a:xfrm>
          <a:prstGeom prst="wedgeRoundRectCallout">
            <a:avLst>
              <a:gd name="adj1" fmla="val 30486"/>
              <a:gd name="adj2" fmla="val 1509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Wygląda podobnie, bo jest tworzony na bazie poprzedniego.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dirty="0"/>
              <a:t>Co zyskam na tych warsztatach?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065315"/>
          </a:xfrm>
        </p:spPr>
        <p:txBody>
          <a:bodyPr>
            <a:normAutofit/>
          </a:bodyPr>
          <a:lstStyle/>
          <a:p>
            <a:r>
              <a:rPr lang="pl-PL" sz="2400" dirty="0"/>
              <a:t>pomoc/start przy pisaniu własnych wykazów</a:t>
            </a:r>
            <a:endParaRPr lang="pl-PL" sz="2400" dirty="0">
              <a:solidFill>
                <a:srgbClr val="FF0000"/>
              </a:solidFill>
            </a:endParaRPr>
          </a:p>
          <a:p>
            <a:endParaRPr lang="pl-PL" sz="2400" dirty="0"/>
          </a:p>
          <a:p>
            <a:r>
              <a:rPr lang="pl-PL" sz="2400" dirty="0"/>
              <a:t>„fizycznie” wykazy / tabelę przestawną</a:t>
            </a:r>
          </a:p>
          <a:p>
            <a:pPr marL="0" indent="0">
              <a:buNone/>
            </a:pPr>
            <a:r>
              <a:rPr lang="pl-PL" sz="2400" dirty="0"/>
              <a:t>     </a:t>
            </a:r>
            <a:r>
              <a:rPr lang="pl-PL" sz="2400" dirty="0">
                <a:hlinkClick r:id="rId2"/>
              </a:rPr>
              <a:t>https://bg.umw.edu.pl/index.php/40-jkpbm/</a:t>
            </a:r>
            <a:endParaRPr lang="pl-PL" sz="2400" dirty="0"/>
          </a:p>
          <a:p>
            <a:r>
              <a:rPr lang="pl-PL" sz="2400" dirty="0"/>
              <a:t>przemyślenia o 2 drogach do wykazów</a:t>
            </a:r>
          </a:p>
          <a:p>
            <a:r>
              <a:rPr lang="pl-PL" sz="2400" dirty="0"/>
              <a:t>poznam lepiej system </a:t>
            </a:r>
            <a:r>
              <a:rPr lang="pl-PL" sz="2400" dirty="0" err="1"/>
              <a:t>Omega-Psir</a:t>
            </a:r>
            <a:endParaRPr lang="pl-PL" sz="2400" dirty="0"/>
          </a:p>
          <a:p>
            <a:r>
              <a:rPr lang="pl-PL" sz="2400" dirty="0"/>
              <a:t>nauczę się czegoś o komputerach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Przykładowe monitorowanie </a:t>
            </a:r>
            <a:br>
              <a:rPr lang="pl-PL" sz="3200" dirty="0"/>
            </a:br>
            <a:r>
              <a:rPr lang="pl-PL" sz="3200" dirty="0"/>
              <a:t>działalności naukowej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66138"/>
            <a:ext cx="9144000" cy="51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484453"/>
            <a:ext cx="864096" cy="962765"/>
          </a:xfrm>
          <a:prstGeom prst="rect">
            <a:avLst/>
          </a:prstGeom>
        </p:spPr>
      </p:pic>
      <p:sp>
        <p:nvSpPr>
          <p:cNvPr id="8" name="Objaśnienie prostokątne zaokrąglone 7"/>
          <p:cNvSpPr/>
          <p:nvPr/>
        </p:nvSpPr>
        <p:spPr>
          <a:xfrm>
            <a:off x="6084168" y="3717032"/>
            <a:ext cx="2448272" cy="720080"/>
          </a:xfrm>
          <a:prstGeom prst="wedgeRoundRectCallout">
            <a:avLst>
              <a:gd name="adj1" fmla="val 48270"/>
              <a:gd name="adj2" fmla="val 1666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Wychodzimy od naukowców.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Przykładowe monitorowanie </a:t>
            </a:r>
            <a:br>
              <a:rPr lang="pl-PL" sz="3200" dirty="0"/>
            </a:br>
            <a:r>
              <a:rPr lang="pl-PL" sz="3200" dirty="0"/>
              <a:t>działalności naukowej, </a:t>
            </a:r>
            <a:r>
              <a:rPr lang="pl-PL" sz="3200" dirty="0" err="1"/>
              <a:t>cd</a:t>
            </a:r>
            <a:r>
              <a:rPr lang="pl-PL" sz="3200" dirty="0"/>
              <a:t>.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44824"/>
            <a:ext cx="9144001" cy="37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8144" y="0"/>
            <a:ext cx="3275856" cy="314096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Wspieranie oceny pracowniczej – arkusz z zarządzenia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6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650935"/>
            <a:ext cx="1043608" cy="1207065"/>
          </a:xfrm>
          <a:prstGeom prst="rect">
            <a:avLst/>
          </a:prstGeom>
        </p:spPr>
      </p:pic>
      <p:sp>
        <p:nvSpPr>
          <p:cNvPr id="9" name="Objaśnienie prostokątne zaokrąglone 8"/>
          <p:cNvSpPr/>
          <p:nvPr/>
        </p:nvSpPr>
        <p:spPr>
          <a:xfrm>
            <a:off x="6012160" y="2996952"/>
            <a:ext cx="2952328" cy="2232248"/>
          </a:xfrm>
          <a:prstGeom prst="wedgeRoundRectCallout">
            <a:avLst>
              <a:gd name="adj1" fmla="val 34949"/>
              <a:gd name="adj2" fmla="val 1112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To tylko fragment arkusza oceny pracowniczej na naszej uczelni. Nie jest to gotowy wykaz.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Wspieranie oceny pracowniczej – co uzyskaliśmy w systemie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432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2780928"/>
            <a:ext cx="864096" cy="96276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7020272" y="1196752"/>
            <a:ext cx="2016224" cy="1440160"/>
          </a:xfrm>
          <a:prstGeom prst="wedgeRoundRectCallout">
            <a:avLst>
              <a:gd name="adj1" fmla="val 23532"/>
              <a:gd name="adj2" fmla="val 1153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Na jednym wykazie publikacje, projekty i patenty.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2800" dirty="0"/>
              <a:t>Przykładowe wsparcie oceny pracowniczej – co uzyskaliśmy w systemie, </a:t>
            </a:r>
            <a:r>
              <a:rPr lang="pl-PL" sz="2800" dirty="0" err="1"/>
              <a:t>cd</a:t>
            </a:r>
            <a:r>
              <a:rPr lang="pl-PL" sz="2800" dirty="0"/>
              <a:t>.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66037"/>
            <a:ext cx="8820472" cy="58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650935"/>
            <a:ext cx="1043608" cy="1207065"/>
          </a:xfrm>
          <a:prstGeom prst="rect">
            <a:avLst/>
          </a:prstGeom>
        </p:spPr>
      </p:pic>
      <p:sp>
        <p:nvSpPr>
          <p:cNvPr id="8" name="Objaśnienie prostokątne zaokrąglone 7"/>
          <p:cNvSpPr/>
          <p:nvPr/>
        </p:nvSpPr>
        <p:spPr>
          <a:xfrm>
            <a:off x="2987824" y="5013176"/>
            <a:ext cx="5040560" cy="936104"/>
          </a:xfrm>
          <a:prstGeom prst="wedgeRoundRectCallout">
            <a:avLst>
              <a:gd name="adj1" fmla="val 60113"/>
              <a:gd name="adj2" fmla="val 1205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Naukowiec może sprawdzić co weszło do oceny pracowniczej i czy czegoś mu brakuje.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Nagłe sytuacje – 10 najlepszych publikacji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73270"/>
            <a:ext cx="8892481" cy="58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50935"/>
            <a:ext cx="1043608" cy="1207065"/>
          </a:xfrm>
          <a:prstGeom prst="rect">
            <a:avLst/>
          </a:prstGeom>
        </p:spPr>
      </p:pic>
      <p:sp>
        <p:nvSpPr>
          <p:cNvPr id="8" name="Objaśnienie prostokątne zaokrąglone 7"/>
          <p:cNvSpPr/>
          <p:nvPr/>
        </p:nvSpPr>
        <p:spPr>
          <a:xfrm>
            <a:off x="467544" y="3429000"/>
            <a:ext cx="2880320" cy="1872208"/>
          </a:xfrm>
          <a:prstGeom prst="wedgeRoundRectCallout">
            <a:avLst>
              <a:gd name="adj1" fmla="val -46127"/>
              <a:gd name="adj2" fmla="val 1205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Wyciągnięcie z systemu 10 najlepszych publikacji dla grupy pracowników. 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ASAP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200" dirty="0"/>
              <a:t>Nagłe sytuacje – 10 najlepszych publikacji, </a:t>
            </a:r>
            <a:r>
              <a:rPr lang="pl-PL" sz="3200" dirty="0" err="1"/>
              <a:t>cd</a:t>
            </a:r>
            <a:r>
              <a:rPr lang="pl-PL" sz="3200" dirty="0"/>
              <a:t>.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39371"/>
            <a:ext cx="9144001" cy="57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Wady własnych wykazów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980728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 Amatorskie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 Bez pełnego zrozumienia systemu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 Powielają przestarzałe rozwiązania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</a:rPr>
              <a:t> Istnieje szansa, że przestaną działać</a:t>
            </a:r>
          </a:p>
          <a:p>
            <a:pPr>
              <a:buFont typeface="Arial" pitchFamily="34" charset="0"/>
              <a:buChar char="•"/>
            </a:pPr>
            <a:endParaRPr lang="pl-PL" sz="2000" dirty="0"/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331925"/>
            <a:ext cx="1224136" cy="1363917"/>
          </a:xfrm>
          <a:prstGeom prst="rect">
            <a:avLst/>
          </a:prstGeom>
        </p:spPr>
      </p:pic>
      <p:sp>
        <p:nvSpPr>
          <p:cNvPr id="8" name="Objaśnienie prostokątne zaokrąglone 7"/>
          <p:cNvSpPr/>
          <p:nvPr/>
        </p:nvSpPr>
        <p:spPr>
          <a:xfrm>
            <a:off x="4860032" y="2996952"/>
            <a:ext cx="4283968" cy="1224136"/>
          </a:xfrm>
          <a:prstGeom prst="wedgeRoundRectCallout">
            <a:avLst>
              <a:gd name="adj1" fmla="val 30486"/>
              <a:gd name="adj2" fmla="val 1509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Mała szansa, tempo zmian w systemie nie jest duże, a wykorzystywane funkcje bardzo podstawowe.</a:t>
            </a:r>
          </a:p>
        </p:txBody>
      </p:sp>
      <p:sp>
        <p:nvSpPr>
          <p:cNvPr id="13" name="Strzałka wygięta w górę 12"/>
          <p:cNvSpPr/>
          <p:nvPr/>
        </p:nvSpPr>
        <p:spPr>
          <a:xfrm rot="10800000" flipH="1">
            <a:off x="5148064" y="2276872"/>
            <a:ext cx="504056" cy="576064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potrzebujemy?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980728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/>
              <a:t> Informatyk z podstawami programowania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Znajomość modelu danych </a:t>
            </a:r>
            <a:r>
              <a:rPr lang="pl-PL" sz="2000" dirty="0" err="1"/>
              <a:t>Omegii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pl-PL" sz="2000" dirty="0"/>
              <a:t> Orientacja w systemie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Pisanie zapytań </a:t>
            </a:r>
            <a:r>
              <a:rPr lang="pl-PL" sz="2000" dirty="0" err="1"/>
              <a:t>Custom</a:t>
            </a:r>
            <a:r>
              <a:rPr lang="pl-PL" sz="2000" dirty="0"/>
              <a:t> </a:t>
            </a:r>
            <a:r>
              <a:rPr lang="pl-PL" sz="2000" dirty="0" err="1"/>
              <a:t>query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pl-PL" sz="2000" dirty="0"/>
              <a:t> Znajomość formatów eksportu, funkcji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Trochę samozaparcia</a:t>
            </a:r>
          </a:p>
          <a:p>
            <a:pPr>
              <a:buFont typeface="Arial" pitchFamily="34" charset="0"/>
              <a:buChar char="•"/>
            </a:pPr>
            <a:endParaRPr lang="pl-PL" sz="2000" dirty="0"/>
          </a:p>
          <a:p>
            <a:r>
              <a:rPr lang="pl-PL" sz="2000" dirty="0"/>
              <a:t>Wykorzystywane technologie: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</a:t>
            </a:r>
            <a:r>
              <a:rPr lang="pl-PL" sz="2000" dirty="0" err="1"/>
              <a:t>JavaScript</a:t>
            </a:r>
            <a:r>
              <a:rPr lang="pl-PL" sz="2000" dirty="0"/>
              <a:t>/Java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HTML/CSS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 XML/</a:t>
            </a:r>
            <a:r>
              <a:rPr lang="pl-PL" sz="2000" dirty="0" err="1"/>
              <a:t>XPath</a:t>
            </a:r>
            <a:endParaRPr lang="pl-PL" sz="20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8845"/>
            <a:ext cx="1296144" cy="1499155"/>
          </a:xfrm>
          <a:prstGeom prst="rect">
            <a:avLst/>
          </a:prstGeom>
        </p:spPr>
      </p:pic>
      <p:sp>
        <p:nvSpPr>
          <p:cNvPr id="9" name="Objaśnienie prostokątne zaokrąglone 8"/>
          <p:cNvSpPr/>
          <p:nvPr/>
        </p:nvSpPr>
        <p:spPr>
          <a:xfrm>
            <a:off x="1691680" y="5301208"/>
            <a:ext cx="4392488" cy="936104"/>
          </a:xfrm>
          <a:prstGeom prst="wedgeRoundRectCallout">
            <a:avLst>
              <a:gd name="adj1" fmla="val -73776"/>
              <a:gd name="adj2" fmla="val 791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Na szczęście nie potrzebujemy zawodowego programisty.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47864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Image by </a:t>
            </a:r>
            <a:r>
              <a:rPr lang="en-US" dirty="0" err="1">
                <a:hlinkClick r:id="rId3"/>
              </a:rPr>
              <a:t>brgfx</a:t>
            </a:r>
            <a:r>
              <a:rPr lang="en-US" dirty="0">
                <a:hlinkClick r:id="rId3"/>
              </a:rPr>
              <a:t> on </a:t>
            </a:r>
            <a:r>
              <a:rPr lang="en-US" dirty="0" err="1">
                <a:hlinkClick r:id="rId3"/>
              </a:rPr>
              <a:t>Freepik</a:t>
            </a:r>
            <a:endParaRPr lang="pl-PL" dirty="0"/>
          </a:p>
        </p:txBody>
      </p:sp>
      <p:pic>
        <p:nvPicPr>
          <p:cNvPr id="10" name="Obraz 9" descr="Jacek na koniu przezroczys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5332" y="1268760"/>
            <a:ext cx="4398668" cy="4653136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5436096" y="836712"/>
            <a:ext cx="1584176" cy="720080"/>
          </a:xfrm>
          <a:prstGeom prst="wedgeRoundRectCallout">
            <a:avLst>
              <a:gd name="adj1" fmla="val 75580"/>
              <a:gd name="adj2" fmla="val 1019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Oto jestem!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Własne grono - niski koszt komunikacji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11" name="Obraz 10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99592" cy="1040492"/>
          </a:xfrm>
          <a:prstGeom prst="rect">
            <a:avLst/>
          </a:prstGeom>
        </p:spPr>
      </p:pic>
      <p:pic>
        <p:nvPicPr>
          <p:cNvPr id="9" name="Obraz 8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899592" cy="1002314"/>
          </a:xfrm>
          <a:prstGeom prst="rect">
            <a:avLst/>
          </a:prstGeom>
        </p:spPr>
      </p:pic>
      <p:sp>
        <p:nvSpPr>
          <p:cNvPr id="21" name="Objaśnienie prostokątne zaokrąglone 20"/>
          <p:cNvSpPr/>
          <p:nvPr/>
        </p:nvSpPr>
        <p:spPr>
          <a:xfrm>
            <a:off x="971600" y="980728"/>
            <a:ext cx="6768752" cy="864096"/>
          </a:xfrm>
          <a:prstGeom prst="wedgeRoundRectCallout">
            <a:avLst>
              <a:gd name="adj1" fmla="val -50631"/>
              <a:gd name="adj2" fmla="val 112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Halo. Potrzebujemy nowy wykaz, czy możemy się dziś wszyscy spotkać i go omówić? </a:t>
            </a:r>
          </a:p>
        </p:txBody>
      </p:sp>
      <p:pic>
        <p:nvPicPr>
          <p:cNvPr id="22" name="Obraz 21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5817508"/>
            <a:ext cx="899592" cy="1040492"/>
          </a:xfrm>
          <a:prstGeom prst="rect">
            <a:avLst/>
          </a:prstGeom>
        </p:spPr>
      </p:pic>
      <p:sp>
        <p:nvSpPr>
          <p:cNvPr id="23" name="Objaśnienie prostokątne zaokrąglone 22"/>
          <p:cNvSpPr/>
          <p:nvPr/>
        </p:nvSpPr>
        <p:spPr>
          <a:xfrm>
            <a:off x="5220072" y="4581128"/>
            <a:ext cx="3923928" cy="1440160"/>
          </a:xfrm>
          <a:prstGeom prst="wedgeRoundRectCallout">
            <a:avLst>
              <a:gd name="adj1" fmla="val 36819"/>
              <a:gd name="adj2" fmla="val 910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Właśnie sobie przypomniałam, że publikację sprzed 2005 roku inaczej oznaczaliśmy, czy możemy napisać dodatkowe warunki?</a:t>
            </a:r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0" y="4005064"/>
            <a:ext cx="3635896" cy="1080120"/>
          </a:xfrm>
          <a:prstGeom prst="wedgeRoundRectCallout">
            <a:avLst>
              <a:gd name="adj1" fmla="val -35940"/>
              <a:gd name="adj2" fmla="val 986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Co jak publikacja spełnia jednocześnie więcej warunków, gdzie ma zostać przydzielona?</a:t>
            </a:r>
          </a:p>
        </p:txBody>
      </p:sp>
      <p:pic>
        <p:nvPicPr>
          <p:cNvPr id="25" name="Obraz 24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817508"/>
            <a:ext cx="899592" cy="1040492"/>
          </a:xfrm>
          <a:prstGeom prst="rect">
            <a:avLst/>
          </a:prstGeom>
        </p:spPr>
      </p:pic>
      <p:sp>
        <p:nvSpPr>
          <p:cNvPr id="24" name="Objaśnienie prostokątne zaokrąglone 23"/>
          <p:cNvSpPr/>
          <p:nvPr/>
        </p:nvSpPr>
        <p:spPr>
          <a:xfrm>
            <a:off x="827584" y="5445224"/>
            <a:ext cx="3168352" cy="720080"/>
          </a:xfrm>
          <a:prstGeom prst="wedgeRoundRectCallout">
            <a:avLst>
              <a:gd name="adj1" fmla="val 31199"/>
              <a:gd name="adj2" fmla="val 1201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Omówię to z zespołem i dam odpowiedź.</a:t>
            </a:r>
          </a:p>
        </p:txBody>
      </p:sp>
      <p:pic>
        <p:nvPicPr>
          <p:cNvPr id="26" name="Obraz 25" descr="telefon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060848"/>
            <a:ext cx="2664296" cy="2587363"/>
          </a:xfrm>
          <a:prstGeom prst="rect">
            <a:avLst/>
          </a:prstGeom>
        </p:spPr>
      </p:pic>
      <p:cxnSp>
        <p:nvCxnSpPr>
          <p:cNvPr id="33" name="Łącznik prosty 32"/>
          <p:cNvCxnSpPr/>
          <p:nvPr/>
        </p:nvCxnSpPr>
        <p:spPr>
          <a:xfrm>
            <a:off x="0" y="2852936"/>
            <a:ext cx="3419872" cy="288032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5508104" y="3284984"/>
            <a:ext cx="3635896" cy="360040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26" idx="2"/>
          </p:cNvCxnSpPr>
          <p:nvPr/>
        </p:nvCxnSpPr>
        <p:spPr>
          <a:xfrm>
            <a:off x="4535996" y="4648211"/>
            <a:ext cx="396044" cy="2209789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4000" dirty="0"/>
              <a:t>Spis treści</a:t>
            </a:r>
            <a:r>
              <a:rPr lang="pl-PL" sz="40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pl-PL" sz="1600" dirty="0"/>
              <a:t>Dlaczego dostępne wykazy są niewystarczające?</a:t>
            </a:r>
          </a:p>
          <a:p>
            <a:r>
              <a:rPr lang="pl-PL" sz="1600" dirty="0"/>
              <a:t>Przykładowe własne wykazy.</a:t>
            </a:r>
          </a:p>
          <a:p>
            <a:r>
              <a:rPr lang="pl-PL" sz="1600" dirty="0"/>
              <a:t>Wady własnych wykazów.</a:t>
            </a:r>
          </a:p>
          <a:p>
            <a:r>
              <a:rPr lang="pl-PL" sz="1600" dirty="0"/>
              <a:t>Co potrzebujemy?</a:t>
            </a:r>
          </a:p>
          <a:p>
            <a:r>
              <a:rPr lang="pl-PL" sz="1600" dirty="0"/>
              <a:t>Dwie drogi do wymarzonych wykazów.</a:t>
            </a:r>
          </a:p>
          <a:p>
            <a:r>
              <a:rPr lang="pl-PL" sz="1600" dirty="0"/>
              <a:t>Nauka systemu</a:t>
            </a:r>
          </a:p>
          <a:p>
            <a:pPr lvl="1"/>
            <a:r>
              <a:rPr lang="pl-PL" sz="1200" dirty="0"/>
              <a:t>Jak komputery przechowują informację?</a:t>
            </a:r>
          </a:p>
          <a:p>
            <a:pPr lvl="1"/>
            <a:r>
              <a:rPr lang="pl-PL" sz="1200" dirty="0"/>
              <a:t>Model danych w Omega-</a:t>
            </a:r>
            <a:r>
              <a:rPr lang="pl-PL" sz="1200" dirty="0" err="1"/>
              <a:t>PSIR</a:t>
            </a:r>
            <a:endParaRPr lang="pl-PL" sz="1200" dirty="0"/>
          </a:p>
          <a:p>
            <a:pPr lvl="1"/>
            <a:r>
              <a:rPr lang="pl-PL" sz="1200" dirty="0"/>
              <a:t>Gdzie są jakie obiekty?</a:t>
            </a:r>
          </a:p>
          <a:p>
            <a:pPr lvl="1"/>
            <a:r>
              <a:rPr lang="pl-PL" sz="1200" dirty="0"/>
              <a:t>Poruszanie się po modelu danych</a:t>
            </a:r>
          </a:p>
          <a:p>
            <a:pPr lvl="1"/>
            <a:r>
              <a:rPr lang="pl-PL" sz="1200" dirty="0" err="1"/>
              <a:t>Custom</a:t>
            </a:r>
            <a:r>
              <a:rPr lang="pl-PL" sz="1200" dirty="0"/>
              <a:t> </a:t>
            </a:r>
            <a:r>
              <a:rPr lang="pl-PL" sz="1200" dirty="0" err="1"/>
              <a:t>query</a:t>
            </a:r>
            <a:r>
              <a:rPr lang="pl-PL" sz="1200" dirty="0"/>
              <a:t> / </a:t>
            </a:r>
            <a:r>
              <a:rPr lang="pl-PL" sz="1200" dirty="0" err="1"/>
              <a:t>XPath</a:t>
            </a:r>
            <a:r>
              <a:rPr lang="pl-PL" sz="1200" dirty="0"/>
              <a:t> / JavaScript</a:t>
            </a:r>
          </a:p>
          <a:p>
            <a:pPr lvl="1"/>
            <a:r>
              <a:rPr lang="pl-PL" sz="1200" dirty="0"/>
              <a:t>Jak działa wyszukiwanie?</a:t>
            </a:r>
          </a:p>
          <a:p>
            <a:pPr lvl="1"/>
            <a:r>
              <a:rPr lang="pl-PL" sz="1200" dirty="0"/>
              <a:t>Jak działa kreator raportu?</a:t>
            </a:r>
          </a:p>
          <a:p>
            <a:r>
              <a:rPr lang="pl-PL" sz="1600" dirty="0"/>
              <a:t>Piszemy najprostszy raport</a:t>
            </a:r>
          </a:p>
          <a:p>
            <a:r>
              <a:rPr lang="pl-PL" sz="1600" dirty="0"/>
              <a:t>Warunki wyświetlania raportów</a:t>
            </a:r>
          </a:p>
          <a:p>
            <a:r>
              <a:rPr lang="pl-PL" sz="1600" dirty="0"/>
              <a:t>Idea pisania własnych wykazów</a:t>
            </a:r>
          </a:p>
          <a:p>
            <a:r>
              <a:rPr lang="pl-PL" sz="1600" dirty="0"/>
              <a:t>Wypisane funkcje w systemie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 lvl="1"/>
            <a:endParaRPr lang="pl-PL" sz="1600" dirty="0"/>
          </a:p>
          <a:p>
            <a:pPr lvl="1"/>
            <a:endParaRPr lang="pl-PL" sz="1200" dirty="0"/>
          </a:p>
          <a:p>
            <a:endParaRPr lang="pl-PL" sz="1800" dirty="0"/>
          </a:p>
          <a:p>
            <a:endParaRPr lang="pl-PL" sz="1800" dirty="0"/>
          </a:p>
          <a:p>
            <a:pPr>
              <a:buNone/>
            </a:pPr>
            <a:endParaRPr lang="pl-PL" sz="1800" dirty="0"/>
          </a:p>
          <a:p>
            <a:endParaRPr lang="pl-PL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Podsumowanie 2 dróg do wykazów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9512" y="1052734"/>
          <a:ext cx="878497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Sami piszemy wykazy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Zlecamy napisanie </a:t>
                      </a:r>
                      <a:r>
                        <a:rPr lang="pl-PL" sz="2400" dirty="0" err="1"/>
                        <a:t>Sagesowi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27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Wysoki koszt</a:t>
                      </a:r>
                    </a:p>
                    <a:p>
                      <a:pPr algn="ctr"/>
                      <a:r>
                        <a:rPr lang="pl-PL" dirty="0"/>
                        <a:t> wdrożenia się na starcie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Stały koszt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Niski koszt potem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Inwestycja?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Gwarancja?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Obraz 10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7856" y="5358845"/>
            <a:ext cx="1296144" cy="1499155"/>
          </a:xfrm>
          <a:prstGeom prst="rect">
            <a:avLst/>
          </a:prstGeom>
        </p:spPr>
      </p:pic>
      <p:sp>
        <p:nvSpPr>
          <p:cNvPr id="13" name="Objaśnienie prostokątne zaokrąglone 12"/>
          <p:cNvSpPr/>
          <p:nvPr/>
        </p:nvSpPr>
        <p:spPr>
          <a:xfrm>
            <a:off x="4788024" y="5949280"/>
            <a:ext cx="2880320" cy="504056"/>
          </a:xfrm>
          <a:prstGeom prst="wedgeRoundRectCallout">
            <a:avLst>
              <a:gd name="adj1" fmla="val 77122"/>
              <a:gd name="adj2" fmla="val 749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tygodnie czy miesiące?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251520" y="1988840"/>
            <a:ext cx="936104" cy="23042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251520" y="4365104"/>
            <a:ext cx="936104" cy="8640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górę i w dół 15"/>
          <p:cNvSpPr/>
          <p:nvPr/>
        </p:nvSpPr>
        <p:spPr>
          <a:xfrm>
            <a:off x="4932040" y="2492896"/>
            <a:ext cx="864096" cy="2160240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Nauka systemu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363917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2267744" y="1484784"/>
            <a:ext cx="6624736" cy="936104"/>
          </a:xfrm>
          <a:prstGeom prst="wedgeRoundRectCallout">
            <a:avLst>
              <a:gd name="adj1" fmla="val 43157"/>
              <a:gd name="adj2" fmla="val -861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Komputery przechowują informacje w parze: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klucz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pl-PL" dirty="0">
                <a:solidFill>
                  <a:srgbClr val="00B050"/>
                </a:solidFill>
                <a:latin typeface="Comic Sans MS" pitchFamily="66" charset="0"/>
              </a:rPr>
              <a:t>wartość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, a WSZYSTKO jest jakimś obiektem.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6206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 komputery przechowują informację?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5317" y="2833189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‘Jan’</a:t>
            </a:r>
          </a:p>
          <a:p>
            <a:r>
              <a:rPr lang="pl-PL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surname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‘Kowalski’</a:t>
            </a:r>
          </a:p>
          <a:p>
            <a:r>
              <a:rPr lang="pl-PL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‘jankowalski@eu.pl</a:t>
            </a:r>
            <a:r>
              <a:rPr lang="pl-PL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pl-PL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  <a:p>
            <a:r>
              <a:rPr lang="pl-PL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affiliation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pl-PL" sz="2000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9" name="Ramka 8"/>
          <p:cNvSpPr/>
          <p:nvPr/>
        </p:nvSpPr>
        <p:spPr>
          <a:xfrm>
            <a:off x="107504" y="2636912"/>
            <a:ext cx="8856984" cy="4104456"/>
          </a:xfrm>
          <a:prstGeom prst="frame">
            <a:avLst>
              <a:gd name="adj1" fmla="val 55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059832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obiekt złożony </a:t>
            </a:r>
            <a:r>
              <a:rPr lang="pl-PL" b="1" dirty="0" err="1"/>
              <a:t>Author</a:t>
            </a:r>
            <a:endParaRPr lang="pl-PL" b="1" dirty="0"/>
          </a:p>
        </p:txBody>
      </p:sp>
      <p:sp>
        <p:nvSpPr>
          <p:cNvPr id="11" name="Ramka 10"/>
          <p:cNvSpPr/>
          <p:nvPr/>
        </p:nvSpPr>
        <p:spPr>
          <a:xfrm>
            <a:off x="2267744" y="4149080"/>
            <a:ext cx="6262716" cy="2232248"/>
          </a:xfrm>
          <a:prstGeom prst="frame">
            <a:avLst>
              <a:gd name="adj1" fmla="val 103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03848" y="40770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obiekt złożony </a:t>
            </a:r>
            <a:r>
              <a:rPr lang="pl-PL" b="1" dirty="0" err="1"/>
              <a:t>Affiliation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555776" y="4437113"/>
            <a:ext cx="59046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’UMW78fa0ae2380c46c583863b8b3c681d71’</a:t>
            </a:r>
          </a:p>
          <a:p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namePL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‘Wydział Lekarski’</a:t>
            </a:r>
          </a:p>
          <a:p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accronymPL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‘LWLEK’</a:t>
            </a:r>
          </a:p>
          <a:p>
            <a:endParaRPr lang="pl-PL" sz="2000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655846" y="317697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obiekt prosty </a:t>
            </a:r>
            <a:r>
              <a:rPr lang="pl-PL" sz="1600" dirty="0" err="1"/>
              <a:t>String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656833" y="371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obiekt prosty </a:t>
            </a:r>
            <a:r>
              <a:rPr lang="pl-PL" sz="1600" dirty="0" err="1"/>
              <a:t>Integer</a:t>
            </a:r>
            <a:endParaRPr lang="pl-PL" sz="1600" dirty="0"/>
          </a:p>
        </p:txBody>
      </p:sp>
      <p:cxnSp>
        <p:nvCxnSpPr>
          <p:cNvPr id="19" name="Łącznik prosty ze strzałką 18"/>
          <p:cNvCxnSpPr>
            <a:cxnSpLocks/>
          </p:cNvCxnSpPr>
          <p:nvPr/>
        </p:nvCxnSpPr>
        <p:spPr>
          <a:xfrm>
            <a:off x="1835696" y="3068960"/>
            <a:ext cx="282015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cxnSpLocks/>
          </p:cNvCxnSpPr>
          <p:nvPr/>
        </p:nvCxnSpPr>
        <p:spPr>
          <a:xfrm flipV="1">
            <a:off x="4029471" y="3464371"/>
            <a:ext cx="614537" cy="208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cxnSpLocks/>
          </p:cNvCxnSpPr>
          <p:nvPr/>
        </p:nvCxnSpPr>
        <p:spPr>
          <a:xfrm flipV="1">
            <a:off x="3059832" y="3346249"/>
            <a:ext cx="1584176" cy="10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cxnSpLocks/>
          </p:cNvCxnSpPr>
          <p:nvPr/>
        </p:nvCxnSpPr>
        <p:spPr>
          <a:xfrm>
            <a:off x="1403648" y="3933056"/>
            <a:ext cx="3240360" cy="8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156176" y="511787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obiekt prosty </a:t>
            </a:r>
            <a:r>
              <a:rPr lang="pl-PL" sz="1600" dirty="0" err="1"/>
              <a:t>String</a:t>
            </a:r>
            <a:endParaRPr lang="pl-PL" sz="1600" dirty="0"/>
          </a:p>
        </p:txBody>
      </p:sp>
      <p:cxnSp>
        <p:nvCxnSpPr>
          <p:cNvPr id="36" name="Łącznik prosty ze strzałką 35"/>
          <p:cNvCxnSpPr>
            <a:cxnSpLocks/>
          </p:cNvCxnSpPr>
          <p:nvPr/>
        </p:nvCxnSpPr>
        <p:spPr>
          <a:xfrm>
            <a:off x="5074076" y="5172437"/>
            <a:ext cx="1068288" cy="108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cxnSpLocks/>
          </p:cNvCxnSpPr>
          <p:nvPr/>
        </p:nvCxnSpPr>
        <p:spPr>
          <a:xfrm>
            <a:off x="5984536" y="4957546"/>
            <a:ext cx="315656" cy="199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6516216" y="474709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363917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07504" y="836712"/>
            <a:ext cx="7812360" cy="527205"/>
          </a:xfrm>
          <a:prstGeom prst="wedgeRoundRectCallout">
            <a:avLst>
              <a:gd name="adj1" fmla="val 56544"/>
              <a:gd name="adj2" fmla="val 47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Tu na przykładzie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BibTeX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dla publikacji, pary </a:t>
            </a:r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klucz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pl-PL" dirty="0">
                <a:solidFill>
                  <a:srgbClr val="00B050"/>
                </a:solidFill>
                <a:latin typeface="Comic Sans MS" pitchFamily="66" charset="0"/>
              </a:rPr>
              <a:t>wartość</a:t>
            </a:r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 komputery przechowują informację?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8448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@article{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AgnieszkaDetermination2023,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{Agnieszka, Sobczak and Kaźmierska, Beata and Świątek, 	Piotr and Muszalska-Kolos, 	Izabela},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Determination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pKa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fluphenazine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analogs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	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reversed-phase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high-	performance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liquid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chromatography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publisher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{2023},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journal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{Acta 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Poloniae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Pharmaceutica},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volume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{80},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{245-253},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{10.32383/</a:t>
            </a:r>
            <a:r>
              <a:rPr lang="pl-PL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appdr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/165805},</a:t>
            </a:r>
          </a:p>
          <a:p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{en},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15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363917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07504" y="663454"/>
            <a:ext cx="7812360" cy="1181370"/>
          </a:xfrm>
          <a:prstGeom prst="wedgeRoundRectCallout">
            <a:avLst>
              <a:gd name="adj1" fmla="val 56544"/>
              <a:gd name="adj2" fmla="val -57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HTML/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XML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to też pary pary </a:t>
            </a:r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klucz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– </a:t>
            </a:r>
            <a:r>
              <a:rPr lang="pl-PL" dirty="0">
                <a:solidFill>
                  <a:srgbClr val="00B050"/>
                </a:solidFill>
                <a:latin typeface="Comic Sans MS" pitchFamily="66" charset="0"/>
              </a:rPr>
              <a:t>wartość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tylko występuje tu dodatkowy znacznik zamykający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tu na przykładzie danej słownikowej – kategoria publikacji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 komputery przechowują informację?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2083997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publicationCategory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pl-PL" sz="1600" b="0" i="0" dirty="0" err="1">
                <a:effectLst/>
                <a:latin typeface="Courier New" panose="02070309020205020404" pitchFamily="49" charset="0"/>
              </a:rPr>
              <a:t>type</a:t>
            </a:r>
            <a:r>
              <a:rPr lang="pl-PL" sz="1600" b="0" i="0" dirty="0">
                <a:effectLst/>
                <a:latin typeface="Courier New" panose="02070309020205020404" pitchFamily="49" charset="0"/>
              </a:rPr>
              <a:t>="term"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&lt;id&gt;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UMW2fd98e6be6194d94af9a2d8431a9ed59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&lt;/id&gt;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admin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affiliationowner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UMW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affiliationowner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&lt;ns2:termtype </a:t>
            </a:r>
            <a:r>
              <a:rPr lang="pl-PL" sz="1600" b="0" i="0" dirty="0" err="1">
                <a:effectLst/>
                <a:latin typeface="Courier New" panose="02070309020205020404" pitchFamily="49" charset="0"/>
              </a:rPr>
              <a:t>type</a:t>
            </a:r>
            <a:r>
              <a:rPr lang="pl-PL" sz="1600" b="0" i="0" dirty="0">
                <a:effectLst/>
                <a:latin typeface="Courier New" panose="02070309020205020404" pitchFamily="49" charset="0"/>
              </a:rPr>
              <a:t>="</a:t>
            </a:r>
            <a:r>
              <a:rPr lang="pl-PL" sz="1600" b="0" i="0" dirty="0" err="1">
                <a:effectLst/>
                <a:latin typeface="Courier New" panose="02070309020205020404" pitchFamily="49" charset="0"/>
              </a:rPr>
              <a:t>termtype</a:t>
            </a:r>
            <a:r>
              <a:rPr lang="pl-PL" sz="1600" b="0" i="0" dirty="0">
                <a:effectLst/>
                <a:latin typeface="Courier New" panose="02070309020205020404" pitchFamily="49" charset="0"/>
              </a:rPr>
              <a:t>"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&lt;id&gt;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WUTd31bc8aaa61c45f6b26863ca79ba5a46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&lt;/id&gt;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wstruk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affiliationowner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PW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affiliationowner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code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publication_category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code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Kategoria publikacji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nonRepeatableByDefault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nonRepeatableByDefault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&lt;/ns2:termtype&gt;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systemName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PO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systemName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namePL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praca oryginalna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namePL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nameEN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original</a:t>
            </a:r>
            <a:r>
              <a:rPr lang="pl-PL" sz="1600" b="0" i="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work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nameEN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notActive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lang="pl-PL" sz="1600" b="0" i="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notActive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pl-PL" sz="1600" b="0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publicationCategory</a:t>
            </a:r>
            <a:r>
              <a:rPr lang="pl-PL" sz="1600" b="0" i="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6920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Model danych w Omedze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6882428-95F9-4AF4-A8D9-D50D174DD559}"/>
              </a:ext>
            </a:extLst>
          </p:cNvPr>
          <p:cNvSpPr txBox="1"/>
          <p:nvPr/>
        </p:nvSpPr>
        <p:spPr>
          <a:xfrm>
            <a:off x="0" y="1536174"/>
            <a:ext cx="9108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adres_środowiska</a:t>
            </a:r>
            <a:r>
              <a:rPr lang="pl-PL" sz="2000" dirty="0"/>
              <a:t>/</a:t>
            </a:r>
            <a:r>
              <a:rPr lang="pl-PL" sz="2000" dirty="0" err="1"/>
              <a:t>doc</a:t>
            </a:r>
            <a:r>
              <a:rPr lang="pl-PL" sz="2000" dirty="0"/>
              <a:t>/all.html</a:t>
            </a:r>
          </a:p>
          <a:p>
            <a:endParaRPr lang="pl-PL" sz="2000" dirty="0"/>
          </a:p>
          <a:p>
            <a:r>
              <a:rPr lang="pl-PL" sz="2000" dirty="0"/>
              <a:t>Np.:</a:t>
            </a:r>
          </a:p>
          <a:p>
            <a:r>
              <a:rPr lang="pl-PL" sz="2000" dirty="0">
                <a:hlinkClick r:id="rId2"/>
              </a:rPr>
              <a:t>https://ppm.umw.edu.pl/doc/all.html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Pojedynczy typ (łatwiej go przeszukać):</a:t>
            </a:r>
          </a:p>
          <a:p>
            <a:r>
              <a:rPr lang="pl-PL" sz="2000" dirty="0" err="1"/>
              <a:t>adres_środowiska</a:t>
            </a:r>
            <a:r>
              <a:rPr lang="pl-PL" sz="2000" dirty="0"/>
              <a:t>/</a:t>
            </a:r>
            <a:r>
              <a:rPr lang="pl-PL" sz="2000" dirty="0" err="1"/>
              <a:t>doc</a:t>
            </a:r>
            <a:r>
              <a:rPr lang="pl-PL" sz="2000" dirty="0"/>
              <a:t>/</a:t>
            </a:r>
            <a:r>
              <a:rPr lang="pl-PL" sz="2000" dirty="0" err="1"/>
              <a:t>nazwa_typu</a:t>
            </a:r>
            <a:r>
              <a:rPr lang="pl-PL" sz="2000" dirty="0"/>
              <a:t>/nazwa_typu.html</a:t>
            </a:r>
          </a:p>
          <a:p>
            <a:endParaRPr lang="pl-PL" sz="2000" dirty="0"/>
          </a:p>
          <a:p>
            <a:r>
              <a:rPr lang="pl-PL" sz="2000" dirty="0"/>
              <a:t>Np.:</a:t>
            </a:r>
          </a:p>
          <a:p>
            <a:r>
              <a:rPr lang="pl-PL" sz="2000" dirty="0">
                <a:hlinkClick r:id="rId3"/>
              </a:rPr>
              <a:t>https://ppm.umw.edu.pl/doc/article/article.html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AB89EEC-AB18-4C76-9028-3E6F087E55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0819" y="663454"/>
            <a:ext cx="3393181" cy="60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Pole powtarzane – lista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C4BC0DD-8F06-4A92-B3F2-C9C7703EF5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40968"/>
            <a:ext cx="6841715" cy="351614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36BB0F3-B805-4A06-ADC5-263D1AB2F5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64678"/>
            <a:ext cx="6584436" cy="32398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CEE6D01-38A3-4F2E-A40A-570C165B0385}"/>
              </a:ext>
            </a:extLst>
          </p:cNvPr>
          <p:cNvSpPr txBox="1"/>
          <p:nvPr/>
        </p:nvSpPr>
        <p:spPr>
          <a:xfrm>
            <a:off x="4596662" y="346617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EB8F41-D1CB-46A1-95E7-92BBE264F98E}"/>
              </a:ext>
            </a:extLst>
          </p:cNvPr>
          <p:cNvSpPr txBox="1"/>
          <p:nvPr/>
        </p:nvSpPr>
        <p:spPr>
          <a:xfrm>
            <a:off x="4561153" y="394526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9839331-FFEF-43D0-B140-2AFE07B9A3E8}"/>
              </a:ext>
            </a:extLst>
          </p:cNvPr>
          <p:cNvSpPr txBox="1"/>
          <p:nvPr/>
        </p:nvSpPr>
        <p:spPr>
          <a:xfrm>
            <a:off x="4544386" y="44312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66FD6E6-1A08-48B4-B355-96A238D79D45}"/>
              </a:ext>
            </a:extLst>
          </p:cNvPr>
          <p:cNvSpPr txBox="1"/>
          <p:nvPr/>
        </p:nvSpPr>
        <p:spPr>
          <a:xfrm>
            <a:off x="4572000" y="492364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F40FD6F-6B68-4CC1-82EB-40D99F4940CD}"/>
              </a:ext>
            </a:extLst>
          </p:cNvPr>
          <p:cNvSpPr txBox="1"/>
          <p:nvPr/>
        </p:nvSpPr>
        <p:spPr>
          <a:xfrm>
            <a:off x="4528610" y="542545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Author</a:t>
            </a:r>
            <a:endParaRPr lang="pl-PL" sz="14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0DAA520-272D-4F9B-AC06-B69F17DFA74A}"/>
              </a:ext>
            </a:extLst>
          </p:cNvPr>
          <p:cNvSpPr txBox="1"/>
          <p:nvPr/>
        </p:nvSpPr>
        <p:spPr>
          <a:xfrm>
            <a:off x="4355976" y="2930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</a:t>
            </a:r>
            <a:r>
              <a:rPr lang="pl-PL" sz="1400" b="1" dirty="0" err="1"/>
              <a:t>ArrayList</a:t>
            </a:r>
            <a:endParaRPr lang="pl-PL" sz="1400" b="1" dirty="0"/>
          </a:p>
        </p:txBody>
      </p:sp>
      <p:pic>
        <p:nvPicPr>
          <p:cNvPr id="19" name="Obraz 18" descr="Jacek głowa.png">
            <a:extLst>
              <a:ext uri="{FF2B5EF4-FFF2-40B4-BE49-F238E27FC236}">
                <a16:creationId xmlns:a16="http://schemas.microsoft.com/office/drawing/2014/main" id="{603F6B2C-107B-4FE0-B23B-A5BA329D1C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78901"/>
            <a:ext cx="943993" cy="1051785"/>
          </a:xfrm>
          <a:prstGeom prst="rect">
            <a:avLst/>
          </a:prstGeom>
        </p:spPr>
      </p:pic>
      <p:sp>
        <p:nvSpPr>
          <p:cNvPr id="20" name="Objaśnienie prostokątne zaokrąglone 5">
            <a:extLst>
              <a:ext uri="{FF2B5EF4-FFF2-40B4-BE49-F238E27FC236}">
                <a16:creationId xmlns:a16="http://schemas.microsoft.com/office/drawing/2014/main" id="{3EA7E0A1-647F-4561-B477-7D5A49CF601D}"/>
              </a:ext>
            </a:extLst>
          </p:cNvPr>
          <p:cNvSpPr/>
          <p:nvPr/>
        </p:nvSpPr>
        <p:spPr>
          <a:xfrm>
            <a:off x="1259633" y="1186661"/>
            <a:ext cx="6485726" cy="1133907"/>
          </a:xfrm>
          <a:prstGeom prst="wedgeRoundRectCallout">
            <a:avLst>
              <a:gd name="adj1" fmla="val 59879"/>
              <a:gd name="adj2" fmla="val 878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Jak pole jest powtarzane to znaczy, że mamy do czynienia z listą, konkretnie obiektem języka Java, klasy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ArrayList</a:t>
            </a:r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57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Dlaczego redaktor powinien wiedzieć o modelu danych.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81015-B8A1-4F75-B66B-B4C291A863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743" y="2662262"/>
            <a:ext cx="9144000" cy="9144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E1368E2-A571-4B79-8D95-A02CB6EDA8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7589"/>
            <a:ext cx="1895475" cy="3524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31256D0-86D3-4260-A9DD-ABFBC3B4F7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73901"/>
            <a:ext cx="4572000" cy="2032969"/>
          </a:xfrm>
          <a:prstGeom prst="rect">
            <a:avLst/>
          </a:prstGeom>
        </p:spPr>
      </p:pic>
      <p:pic>
        <p:nvPicPr>
          <p:cNvPr id="14" name="Obraz 13" descr="Jacek głowa.png">
            <a:extLst>
              <a:ext uri="{FF2B5EF4-FFF2-40B4-BE49-F238E27FC236}">
                <a16:creationId xmlns:a16="http://schemas.microsoft.com/office/drawing/2014/main" id="{D298423D-35AB-4843-A8B3-4BDF121052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0007" y="170080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9720" y="563071"/>
            <a:ext cx="9124280" cy="1562269"/>
          </a:xfrm>
          <a:prstGeom prst="wedgeRoundRectCallout">
            <a:avLst>
              <a:gd name="adj1" fmla="val 42762"/>
              <a:gd name="adj2" fmla="val 770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Pewnych pól nie widać w wygenerowanych szablonach. 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Potrzebowaliśmy oznaczyć niektóre projekty, najlepiej daną słownikową, wypatrzyliśmy w modelu danych pole Kategorie projektu i po dodaniu typu i danych słownikowych pole pojawiło się w szablonie projektów.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7BB185D-CDF1-424F-980D-0C8ED2395D9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9743" y="3884223"/>
            <a:ext cx="4554257" cy="26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0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Dlaczego redaktor powinien wiedzieć o modelu danych,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043E4B-11E2-4E00-BC53-986B5A1C0F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75" y="654822"/>
            <a:ext cx="8966649" cy="5050291"/>
          </a:xfrm>
          <a:prstGeom prst="rect">
            <a:avLst/>
          </a:prstGeom>
        </p:spPr>
      </p:pic>
      <p:pic>
        <p:nvPicPr>
          <p:cNvPr id="8" name="Obraz 7" descr="Hiacynta głowa.png">
            <a:extLst>
              <a:ext uri="{FF2B5EF4-FFF2-40B4-BE49-F238E27FC236}">
                <a16:creationId xmlns:a16="http://schemas.microsoft.com/office/drawing/2014/main" id="{D9264193-175E-4D9C-8086-3EB815F966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43" y="5589240"/>
            <a:ext cx="1096948" cy="1268760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475656" y="5949280"/>
            <a:ext cx="7488832" cy="776115"/>
          </a:xfrm>
          <a:prstGeom prst="wedgeRoundRectCallout">
            <a:avLst>
              <a:gd name="adj1" fmla="val -61581"/>
              <a:gd name="adj2" fmla="val 354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Ha, dlatego ja też przeglądam model danych!</a:t>
            </a:r>
          </a:p>
        </p:txBody>
      </p:sp>
    </p:spTree>
    <p:extLst>
      <p:ext uri="{BB962C8B-B14F-4D97-AF65-F5344CB8AC3E}">
        <p14:creationId xmlns:p14="http://schemas.microsoft.com/office/powerpoint/2010/main" val="1330416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Gdzie co jest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288256-CD4F-481F-8823-FCE719C62C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1"/>
            <a:ext cx="7164288" cy="3067302"/>
          </a:xfrm>
          <a:prstGeom prst="rect">
            <a:avLst/>
          </a:prstGeom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2903107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5580112" y="1572765"/>
            <a:ext cx="2808312" cy="1133907"/>
          </a:xfrm>
          <a:prstGeom prst="wedgeRoundRectCallout">
            <a:avLst>
              <a:gd name="adj1" fmla="val 47986"/>
              <a:gd name="adj2" fmla="val 1418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profilach naukowców jesteśmy na typie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author</a:t>
            </a:r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82F9A0-293F-4862-AF02-D8988E607E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69854"/>
            <a:ext cx="7164288" cy="3288145"/>
          </a:xfrm>
          <a:prstGeom prst="rect">
            <a:avLst/>
          </a:prstGeom>
        </p:spPr>
      </p:pic>
      <p:sp>
        <p:nvSpPr>
          <p:cNvPr id="10" name="Objaśnienie prostokątne zaokrąglone 5">
            <a:extLst>
              <a:ext uri="{FF2B5EF4-FFF2-40B4-BE49-F238E27FC236}">
                <a16:creationId xmlns:a16="http://schemas.microsoft.com/office/drawing/2014/main" id="{7086ACED-F075-4426-B3F0-B278E7572095}"/>
              </a:ext>
            </a:extLst>
          </p:cNvPr>
          <p:cNvSpPr/>
          <p:nvPr/>
        </p:nvSpPr>
        <p:spPr>
          <a:xfrm>
            <a:off x="5508104" y="3958340"/>
            <a:ext cx="2808312" cy="1774916"/>
          </a:xfrm>
          <a:prstGeom prst="wedgeRoundRectCallout">
            <a:avLst>
              <a:gd name="adj1" fmla="val 50199"/>
              <a:gd name="adj2" fmla="val -613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Pod </a:t>
            </a:r>
            <a:r>
              <a:rPr lang="pl-PL" i="1" dirty="0" err="1">
                <a:solidFill>
                  <a:schemeClr val="tx1"/>
                </a:solidFill>
                <a:latin typeface="Comic Sans MS" pitchFamily="66" charset="0"/>
              </a:rPr>
              <a:t>publication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 kryją się typy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article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book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, report</a:t>
            </a:r>
          </a:p>
        </p:txBody>
      </p:sp>
    </p:spTree>
    <p:extLst>
      <p:ext uri="{BB962C8B-B14F-4D97-AF65-F5344CB8AC3E}">
        <p14:creationId xmlns:p14="http://schemas.microsoft.com/office/powerpoint/2010/main" val="1163097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EBB21AEF-005A-435D-AC98-64952739F5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3120" y="3761656"/>
            <a:ext cx="4490880" cy="309634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4FA7549-B158-422D-BD0B-691F6BC446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405" y="908720"/>
            <a:ext cx="4388030" cy="2405851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Gdzie co jest,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1C874A-F229-4D9E-A238-5B7BCE53AC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4455856" cy="227466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A20EE33-3C1F-4160-8835-E2CF581BA3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06813"/>
            <a:ext cx="4455856" cy="2951187"/>
          </a:xfrm>
          <a:prstGeom prst="rect">
            <a:avLst/>
          </a:prstGeom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089429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971600" y="3040597"/>
            <a:ext cx="3240360" cy="776115"/>
          </a:xfrm>
          <a:prstGeom prst="wedgeRoundRectCallout">
            <a:avLst>
              <a:gd name="adj1" fmla="val 60863"/>
              <a:gd name="adj2" fmla="val 62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panelu redaktora sprawa jest jeszcze prostsza.</a:t>
            </a:r>
          </a:p>
        </p:txBody>
      </p:sp>
    </p:spTree>
    <p:extLst>
      <p:ext uri="{BB962C8B-B14F-4D97-AF65-F5344CB8AC3E}">
        <p14:creationId xmlns:p14="http://schemas.microsoft.com/office/powerpoint/2010/main" val="190473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dirty="0"/>
              <a:t> Poznajcie Jacka i Panią Hiacyntę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593467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linkClick r:id="rId2"/>
              </a:rPr>
              <a:t>Image by </a:t>
            </a:r>
            <a:r>
              <a:rPr lang="pl-PL" dirty="0" err="1">
                <a:hlinkClick r:id="rId2"/>
              </a:rPr>
              <a:t>Freepik</a:t>
            </a:r>
            <a:endParaRPr lang="pl-PL" dirty="0"/>
          </a:p>
          <a:p>
            <a:pPr algn="ctr"/>
            <a:r>
              <a:rPr lang="en-US" dirty="0">
                <a:hlinkClick r:id="rId3"/>
              </a:rPr>
              <a:t>Image by </a:t>
            </a:r>
            <a:r>
              <a:rPr lang="en-US" dirty="0" err="1">
                <a:hlinkClick r:id="rId3"/>
              </a:rPr>
              <a:t>mamewmy</a:t>
            </a:r>
            <a:r>
              <a:rPr lang="pl-PL" dirty="0">
                <a:hlinkClick r:id="rId3"/>
              </a:rPr>
              <a:t> </a:t>
            </a:r>
            <a:r>
              <a:rPr lang="en-US" dirty="0">
                <a:hlinkClick r:id="rId3"/>
              </a:rPr>
              <a:t>on </a:t>
            </a:r>
            <a:r>
              <a:rPr lang="en-US" dirty="0" err="1">
                <a:hlinkClick r:id="rId3"/>
              </a:rPr>
              <a:t>Freepik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9" name="Obraz 8" descr="Hiacyn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836712"/>
            <a:ext cx="1663878" cy="5157192"/>
          </a:xfrm>
          <a:prstGeom prst="rect">
            <a:avLst/>
          </a:prstGeom>
        </p:spPr>
      </p:pic>
      <p:sp>
        <p:nvSpPr>
          <p:cNvPr id="10" name="Objaśnienie prostokątne zaokrąglone 9"/>
          <p:cNvSpPr/>
          <p:nvPr/>
        </p:nvSpPr>
        <p:spPr>
          <a:xfrm>
            <a:off x="4211960" y="1988840"/>
            <a:ext cx="2736304" cy="792088"/>
          </a:xfrm>
          <a:prstGeom prst="wedgeRoundRectCallout">
            <a:avLst>
              <a:gd name="adj1" fmla="val 87503"/>
              <a:gd name="adj2" fmla="val -326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Chce wiedzieć wszystko!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20272" y="609329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Starszy bibliotekarz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616530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Informatyk</a:t>
            </a:r>
          </a:p>
        </p:txBody>
      </p:sp>
      <p:pic>
        <p:nvPicPr>
          <p:cNvPr id="15" name="Obraz 14" descr="Jac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1802658" cy="5229200"/>
          </a:xfrm>
          <a:prstGeom prst="rect">
            <a:avLst/>
          </a:prstGeom>
        </p:spPr>
      </p:pic>
      <p:sp>
        <p:nvSpPr>
          <p:cNvPr id="16" name="Objaśnienie prostokątne zaokrąglone 15"/>
          <p:cNvSpPr/>
          <p:nvPr/>
        </p:nvSpPr>
        <p:spPr>
          <a:xfrm>
            <a:off x="2195736" y="1052736"/>
            <a:ext cx="3600400" cy="792088"/>
          </a:xfrm>
          <a:prstGeom prst="wedgeRoundRectCallout">
            <a:avLst>
              <a:gd name="adj1" fmla="val -77596"/>
              <a:gd name="adj2" fmla="val 675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Znam język komputerów!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Przykładowa struktura danych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amka 8">
            <a:extLst>
              <a:ext uri="{FF2B5EF4-FFF2-40B4-BE49-F238E27FC236}">
                <a16:creationId xmlns:a16="http://schemas.microsoft.com/office/drawing/2014/main" id="{44DED522-B517-4F53-980B-9167F0B51C1C}"/>
              </a:ext>
            </a:extLst>
          </p:cNvPr>
          <p:cNvSpPr/>
          <p:nvPr/>
        </p:nvSpPr>
        <p:spPr>
          <a:xfrm>
            <a:off x="35496" y="663454"/>
            <a:ext cx="9073008" cy="6144114"/>
          </a:xfrm>
          <a:prstGeom prst="frame">
            <a:avLst>
              <a:gd name="adj1" fmla="val 331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48FC5E-62F2-4813-B355-4FC0AC5FC506}"/>
              </a:ext>
            </a:extLst>
          </p:cNvPr>
          <p:cNvSpPr txBox="1"/>
          <p:nvPr/>
        </p:nvSpPr>
        <p:spPr>
          <a:xfrm>
            <a:off x="3563888" y="63904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Article</a:t>
            </a:r>
            <a:endParaRPr lang="pl-PL" sz="14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94A800E-1CAE-4C51-85E4-D6C0BA6FD03D}"/>
              </a:ext>
            </a:extLst>
          </p:cNvPr>
          <p:cNvSpPr txBox="1"/>
          <p:nvPr/>
        </p:nvSpPr>
        <p:spPr>
          <a:xfrm>
            <a:off x="251520" y="836712"/>
            <a:ext cx="64087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’Bóle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głowy’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journalissue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:	  	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null</a:t>
            </a:r>
            <a:endParaRPr lang="pl-PL" sz="1600" dirty="0">
              <a:latin typeface="Courier New" pitchFamily="49" charset="0"/>
              <a:cs typeface="Courier New" pitchFamily="49" charset="0"/>
            </a:endParaRPr>
          </a:p>
          <a:p>
            <a:endParaRPr lang="pl-PL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1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600" dirty="0">
              <a:solidFill>
                <a:srgbClr val="00B050"/>
              </a:solidFill>
            </a:endParaRPr>
          </a:p>
          <a:p>
            <a:endParaRPr lang="pl-PL" sz="1400" dirty="0"/>
          </a:p>
        </p:txBody>
      </p:sp>
      <p:sp>
        <p:nvSpPr>
          <p:cNvPr id="13" name="Ramka 12">
            <a:extLst>
              <a:ext uri="{FF2B5EF4-FFF2-40B4-BE49-F238E27FC236}">
                <a16:creationId xmlns:a16="http://schemas.microsoft.com/office/drawing/2014/main" id="{F2C5D847-B153-42A5-92FD-55481F88C061}"/>
              </a:ext>
            </a:extLst>
          </p:cNvPr>
          <p:cNvSpPr/>
          <p:nvPr/>
        </p:nvSpPr>
        <p:spPr>
          <a:xfrm>
            <a:off x="1115616" y="1556791"/>
            <a:ext cx="7568238" cy="864097"/>
          </a:xfrm>
          <a:prstGeom prst="frame">
            <a:avLst>
              <a:gd name="adj1" fmla="val 17859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CF501B-D3B2-4E92-931C-49FD3A139FCA}"/>
              </a:ext>
            </a:extLst>
          </p:cNvPr>
          <p:cNvSpPr txBox="1"/>
          <p:nvPr/>
        </p:nvSpPr>
        <p:spPr>
          <a:xfrm>
            <a:off x="3563888" y="14847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Book</a:t>
            </a:r>
            <a:endParaRPr lang="pl-PL" sz="1400" b="1" dirty="0"/>
          </a:p>
        </p:txBody>
      </p:sp>
      <p:pic>
        <p:nvPicPr>
          <p:cNvPr id="16" name="Obraz 15" descr="Hiacynta głowa.png">
            <a:extLst>
              <a:ext uri="{FF2B5EF4-FFF2-40B4-BE49-F238E27FC236}">
                <a16:creationId xmlns:a16="http://schemas.microsoft.com/office/drawing/2014/main" id="{C3536F97-5844-4325-99B3-CF30AB24D9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12" y="5756786"/>
            <a:ext cx="908488" cy="1050782"/>
          </a:xfrm>
          <a:prstGeom prst="rect">
            <a:avLst/>
          </a:prstGeom>
        </p:spPr>
      </p:pic>
      <p:sp>
        <p:nvSpPr>
          <p:cNvPr id="18" name="Ramka 17">
            <a:extLst>
              <a:ext uri="{FF2B5EF4-FFF2-40B4-BE49-F238E27FC236}">
                <a16:creationId xmlns:a16="http://schemas.microsoft.com/office/drawing/2014/main" id="{951C2561-AB12-415D-8749-0AC050296CC1}"/>
              </a:ext>
            </a:extLst>
          </p:cNvPr>
          <p:cNvSpPr/>
          <p:nvPr/>
        </p:nvSpPr>
        <p:spPr>
          <a:xfrm>
            <a:off x="1177751" y="2497792"/>
            <a:ext cx="7642721" cy="913281"/>
          </a:xfrm>
          <a:prstGeom prst="frame">
            <a:avLst>
              <a:gd name="adj1" fmla="val 1595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Ramka 19">
            <a:extLst>
              <a:ext uri="{FF2B5EF4-FFF2-40B4-BE49-F238E27FC236}">
                <a16:creationId xmlns:a16="http://schemas.microsoft.com/office/drawing/2014/main" id="{A127EC03-0CE2-4EFB-AD60-81EB70CB9BBB}"/>
              </a:ext>
            </a:extLst>
          </p:cNvPr>
          <p:cNvSpPr/>
          <p:nvPr/>
        </p:nvSpPr>
        <p:spPr>
          <a:xfrm>
            <a:off x="1171842" y="3488042"/>
            <a:ext cx="7648630" cy="3037303"/>
          </a:xfrm>
          <a:prstGeom prst="frame">
            <a:avLst>
              <a:gd name="adj1" fmla="val 521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BE9911C-50B3-4439-98C3-94DBC7FAF6C7}"/>
              </a:ext>
            </a:extLst>
          </p:cNvPr>
          <p:cNvSpPr txBox="1"/>
          <p:nvPr/>
        </p:nvSpPr>
        <p:spPr>
          <a:xfrm>
            <a:off x="3563888" y="240822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Author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882B4EE-CF45-410D-985E-A8158CCC0614}"/>
              </a:ext>
            </a:extLst>
          </p:cNvPr>
          <p:cNvSpPr txBox="1"/>
          <p:nvPr/>
        </p:nvSpPr>
        <p:spPr>
          <a:xfrm>
            <a:off x="3582630" y="341342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Author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82C81B6-375B-4BEB-83A5-21E4D5293518}"/>
              </a:ext>
            </a:extLst>
          </p:cNvPr>
          <p:cNvSpPr txBox="1"/>
          <p:nvPr/>
        </p:nvSpPr>
        <p:spPr>
          <a:xfrm>
            <a:off x="1291444" y="3596525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’Bartek’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affiliation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4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B48E5DB-C94C-45BA-8E23-44D913EE5C37}"/>
              </a:ext>
            </a:extLst>
          </p:cNvPr>
          <p:cNvSpPr txBox="1"/>
          <p:nvPr/>
        </p:nvSpPr>
        <p:spPr>
          <a:xfrm>
            <a:off x="1291444" y="2613210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’Adam’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surname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’Nowak’</a:t>
            </a:r>
          </a:p>
          <a:p>
            <a:endParaRPr lang="pl-PL" sz="1400" dirty="0"/>
          </a:p>
        </p:txBody>
      </p:sp>
      <p:sp>
        <p:nvSpPr>
          <p:cNvPr id="25" name="Ramka 24">
            <a:extLst>
              <a:ext uri="{FF2B5EF4-FFF2-40B4-BE49-F238E27FC236}">
                <a16:creationId xmlns:a16="http://schemas.microsoft.com/office/drawing/2014/main" id="{AB752B9A-F4D8-4358-A2E5-8DE7CC54938F}"/>
              </a:ext>
            </a:extLst>
          </p:cNvPr>
          <p:cNvSpPr/>
          <p:nvPr/>
        </p:nvSpPr>
        <p:spPr>
          <a:xfrm>
            <a:off x="2881284" y="3896559"/>
            <a:ext cx="5723164" cy="2409044"/>
          </a:xfrm>
          <a:prstGeom prst="frame">
            <a:avLst>
              <a:gd name="adj1" fmla="val 680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Objaśnienie prostokątne zaokrąglone 12">
            <a:extLst>
              <a:ext uri="{FF2B5EF4-FFF2-40B4-BE49-F238E27FC236}">
                <a16:creationId xmlns:a16="http://schemas.microsoft.com/office/drawing/2014/main" id="{1F3223FB-414C-4C36-A975-814CB8E2445E}"/>
              </a:ext>
            </a:extLst>
          </p:cNvPr>
          <p:cNvSpPr/>
          <p:nvPr/>
        </p:nvSpPr>
        <p:spPr>
          <a:xfrm>
            <a:off x="1171842" y="6093297"/>
            <a:ext cx="5776422" cy="672486"/>
          </a:xfrm>
          <a:prstGeom prst="wedgeRoundRectCallout">
            <a:avLst>
              <a:gd name="adj1" fmla="val -59903"/>
              <a:gd name="adj2" fmla="val 211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Że niby rozdział jest typu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Article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i ma w sobie książkę, a afiliacja afiliację, która ma w sobie afiliację, która . . . ??</a:t>
            </a:r>
            <a:endParaRPr lang="pl-PL" sz="16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3F86445-1B48-49F2-B49D-CE4A95205B5C}"/>
              </a:ext>
            </a:extLst>
          </p:cNvPr>
          <p:cNvSpPr txBox="1"/>
          <p:nvPr/>
        </p:nvSpPr>
        <p:spPr>
          <a:xfrm>
            <a:off x="3582630" y="3819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Affiliation</a:t>
            </a:r>
            <a:endParaRPr lang="pl-PL" sz="1400" b="1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EFBCE71-7790-498B-8913-CF7E85DD2526}"/>
              </a:ext>
            </a:extLst>
          </p:cNvPr>
          <p:cNvSpPr txBox="1"/>
          <p:nvPr/>
        </p:nvSpPr>
        <p:spPr>
          <a:xfrm>
            <a:off x="1259632" y="170080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’Bóle’</a:t>
            </a: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issueDate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2022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853E83-38C8-4B64-B5A3-C55D4C201BDE}"/>
              </a:ext>
            </a:extLst>
          </p:cNvPr>
          <p:cNvSpPr txBox="1"/>
          <p:nvPr/>
        </p:nvSpPr>
        <p:spPr>
          <a:xfrm>
            <a:off x="2969065" y="404495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namePL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‘Katedra Chirurgii Urazowej’</a:t>
            </a:r>
          </a:p>
          <a:p>
            <a:r>
              <a:rPr lang="pl-PL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affiliation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29" name="Ramka 28">
            <a:extLst>
              <a:ext uri="{FF2B5EF4-FFF2-40B4-BE49-F238E27FC236}">
                <a16:creationId xmlns:a16="http://schemas.microsoft.com/office/drawing/2014/main" id="{CE7FB15C-C0CD-4476-918A-490C7EA13432}"/>
              </a:ext>
            </a:extLst>
          </p:cNvPr>
          <p:cNvSpPr/>
          <p:nvPr/>
        </p:nvSpPr>
        <p:spPr>
          <a:xfrm>
            <a:off x="4694312" y="4360127"/>
            <a:ext cx="3694112" cy="1733170"/>
          </a:xfrm>
          <a:prstGeom prst="frame">
            <a:avLst>
              <a:gd name="adj1" fmla="val 103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7391292-F3D9-4C19-8C94-066C90532239}"/>
              </a:ext>
            </a:extLst>
          </p:cNvPr>
          <p:cNvSpPr txBox="1"/>
          <p:nvPr/>
        </p:nvSpPr>
        <p:spPr>
          <a:xfrm>
            <a:off x="5455077" y="428739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obiekt złożony </a:t>
            </a:r>
            <a:r>
              <a:rPr lang="pl-PL" sz="1400" b="1" dirty="0" err="1"/>
              <a:t>Affiliation</a:t>
            </a:r>
            <a:endParaRPr lang="pl-PL" sz="1400" b="1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A4B04EE-D532-449D-988F-EBE177596139}"/>
              </a:ext>
            </a:extLst>
          </p:cNvPr>
          <p:cNvSpPr txBox="1"/>
          <p:nvPr/>
        </p:nvSpPr>
        <p:spPr>
          <a:xfrm>
            <a:off x="4824028" y="4535884"/>
            <a:ext cx="3348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namePL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‘Wydział Lekarski’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affiliation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32" name="Ramka 31">
            <a:extLst>
              <a:ext uri="{FF2B5EF4-FFF2-40B4-BE49-F238E27FC236}">
                <a16:creationId xmlns:a16="http://schemas.microsoft.com/office/drawing/2014/main" id="{43063304-0086-4C5A-B512-3FB1D14BCB1D}"/>
              </a:ext>
            </a:extLst>
          </p:cNvPr>
          <p:cNvSpPr/>
          <p:nvPr/>
        </p:nvSpPr>
        <p:spPr>
          <a:xfrm>
            <a:off x="6392675" y="4809495"/>
            <a:ext cx="1779725" cy="1071496"/>
          </a:xfrm>
          <a:prstGeom prst="frame">
            <a:avLst>
              <a:gd name="adj1" fmla="val 103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269C464-96BB-4CE9-93B4-1C208B90C61A}"/>
              </a:ext>
            </a:extLst>
          </p:cNvPr>
          <p:cNvSpPr txBox="1"/>
          <p:nvPr/>
        </p:nvSpPr>
        <p:spPr>
          <a:xfrm>
            <a:off x="6429908" y="473431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obiekt złożony </a:t>
            </a:r>
            <a:r>
              <a:rPr lang="pl-PL" sz="1200" b="1" dirty="0" err="1"/>
              <a:t>Affiliation</a:t>
            </a:r>
            <a:endParaRPr lang="pl-PL" sz="1200" b="1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194DA9A-A06E-4D46-9E1A-D25C389B8547}"/>
              </a:ext>
            </a:extLst>
          </p:cNvPr>
          <p:cNvSpPr txBox="1"/>
          <p:nvPr/>
        </p:nvSpPr>
        <p:spPr>
          <a:xfrm>
            <a:off x="6460493" y="4946005"/>
            <a:ext cx="175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namePL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UMW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</p:txBody>
      </p:sp>
      <p:cxnSp>
        <p:nvCxnSpPr>
          <p:cNvPr id="35" name="Łącznik prosty ze strzałką 34"/>
          <p:cNvCxnSpPr>
            <a:cxnSpLocks/>
          </p:cNvCxnSpPr>
          <p:nvPr/>
        </p:nvCxnSpPr>
        <p:spPr>
          <a:xfrm>
            <a:off x="2123728" y="126876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22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Przykładowa struktura danych jako XML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0" y="548680"/>
            <a:ext cx="9144000" cy="936104"/>
          </a:xfrm>
          <a:prstGeom prst="wedgeRoundRectCallout">
            <a:avLst>
              <a:gd name="adj1" fmla="val -40975"/>
              <a:gd name="adj2" fmla="val 248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Większość obiektów w Omedze możemy pobrać do XML lub XML Zip. Przenosić między środowiskami, robić backupy lub wykorzystać do przeszukiwania modelu, np. po skopiowaniu do strony z testerem </a:t>
            </a:r>
            <a:r>
              <a:rPr lang="pl-PL" dirty="0" err="1">
                <a:solidFill>
                  <a:schemeClr val="tx1"/>
                </a:solidFill>
                <a:latin typeface="Comic Sans MS" pitchFamily="66" charset="0"/>
              </a:rPr>
              <a:t>XPath</a:t>
            </a: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1463"/>
            <a:ext cx="4983163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716016" cy="235864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4736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400" dirty="0">
                <a:latin typeface="+mj-lt"/>
                <a:ea typeface="+mj-ea"/>
                <a:cs typeface="+mj-cs"/>
              </a:rPr>
              <a:t>Wyszukiwanie/poruszanie się po danych – </a:t>
            </a:r>
            <a:r>
              <a:rPr lang="pl-PL" sz="2400" dirty="0" err="1">
                <a:latin typeface="+mj-lt"/>
                <a:ea typeface="+mj-ea"/>
                <a:cs typeface="+mj-cs"/>
              </a:rPr>
              <a:t>Custom</a:t>
            </a:r>
            <a:r>
              <a:rPr lang="pl-PL" sz="2400" dirty="0">
                <a:latin typeface="+mj-lt"/>
                <a:ea typeface="+mj-ea"/>
                <a:cs typeface="+mj-cs"/>
              </a:rPr>
              <a:t> </a:t>
            </a:r>
            <a:r>
              <a:rPr lang="pl-PL" sz="2400" dirty="0" err="1">
                <a:latin typeface="+mj-lt"/>
                <a:ea typeface="+mj-ea"/>
                <a:cs typeface="+mj-cs"/>
              </a:rPr>
              <a:t>query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8680"/>
            <a:ext cx="943993" cy="10517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DEA30BE-27B9-4868-8839-C6278D067D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6451033" cy="77183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3AC2F86-D1EE-417C-85E1-E1D1ED1C46D3}"/>
              </a:ext>
            </a:extLst>
          </p:cNvPr>
          <p:cNvSpPr txBox="1"/>
          <p:nvPr/>
        </p:nvSpPr>
        <p:spPr>
          <a:xfrm>
            <a:off x="-92716" y="3069901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Formuły wyszukiwawcze są bardzo dobrze opisane w oficjalnym podręczniku:</a:t>
            </a:r>
          </a:p>
          <a:p>
            <a:r>
              <a:rPr lang="pl-PL" dirty="0">
                <a:hlinkClick r:id="rId4"/>
              </a:rPr>
              <a:t>https://omega-psir.atlassian.net/wiki/spaces/OM/pages/351010860/Formu+y+wyszukiwawcze+dla+wersji+3.0</a:t>
            </a:r>
            <a:endParaRPr lang="pl-PL" dirty="0"/>
          </a:p>
          <a:p>
            <a:r>
              <a:rPr lang="pl-PL" dirty="0">
                <a:hlinkClick r:id="rId5"/>
              </a:rPr>
              <a:t>https://omega-psir.atlassian.net/wiki/spaces/OM/pages/5482872844/Formu+y+wyszukiwawcze+dla+wersji+3.1</a:t>
            </a:r>
            <a:endParaRPr lang="pl-PL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@author/id='UMWdc604bc3d43749a186beb042a23be6f2'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not(@author/affiliation</a:t>
            </a:r>
            <a:r>
              <a:rPr lang="en-US" dirty="0">
                <a:solidFill>
                  <a:srgbClr val="FF0000"/>
                </a:solidFill>
              </a:rPr>
              <a:t>/id&gt;0</a:t>
            </a:r>
            <a:r>
              <a:rPr lang="en-US" dirty="0">
                <a:solidFill>
                  <a:srgbClr val="00B050"/>
                </a:solidFill>
              </a:rPr>
              <a:t>)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107504" y="4653136"/>
            <a:ext cx="8856984" cy="1496195"/>
          </a:xfrm>
          <a:prstGeom prst="wedgeRoundRectCallout">
            <a:avLst>
              <a:gd name="adj1" fmla="val 29065"/>
              <a:gd name="adj2" fmla="val 194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Poniżej przykładowe zapytanie o </a:t>
            </a:r>
            <a:r>
              <a:rPr lang="pl-PL" sz="1600" dirty="0">
                <a:solidFill>
                  <a:srgbClr val="0070C0"/>
                </a:solidFill>
              </a:rPr>
              <a:t>publikacje konkretnego autora</a:t>
            </a:r>
            <a:r>
              <a:rPr lang="pl-PL" sz="1600" dirty="0">
                <a:solidFill>
                  <a:schemeClr val="tx1"/>
                </a:solidFill>
              </a:rPr>
              <a:t> i </a:t>
            </a:r>
            <a:r>
              <a:rPr lang="pl-PL" sz="1600" dirty="0">
                <a:solidFill>
                  <a:srgbClr val="00B050"/>
                </a:solidFill>
              </a:rPr>
              <a:t>publikacje gdzie żaden autor nie ma określonej afiliacji głównej</a:t>
            </a:r>
            <a:r>
              <a:rPr lang="pl-PL" sz="1600" dirty="0">
                <a:solidFill>
                  <a:schemeClr val="tx1"/>
                </a:solidFill>
              </a:rPr>
              <a:t>, nie możemy utworzyć za pomocą </a:t>
            </a:r>
            <a:r>
              <a:rPr lang="pl-PL" sz="1600" dirty="0" err="1">
                <a:solidFill>
                  <a:schemeClr val="tx1"/>
                </a:solidFill>
              </a:rPr>
              <a:t>Custom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query</a:t>
            </a:r>
            <a:r>
              <a:rPr lang="pl-PL" sz="1600" dirty="0">
                <a:solidFill>
                  <a:schemeClr val="tx1"/>
                </a:solidFill>
              </a:rPr>
              <a:t> zapytania, gdzie tylko konkretny autor nie ma afiliacji głównej, ale inni mają. </a:t>
            </a:r>
            <a:r>
              <a:rPr lang="pl-PL" sz="1600" dirty="0">
                <a:solidFill>
                  <a:srgbClr val="FF0000"/>
                </a:solidFill>
              </a:rPr>
              <a:t>Ponadto uwaga na puste listy, dla </a:t>
            </a:r>
            <a:r>
              <a:rPr lang="pl-PL" sz="1600" dirty="0" err="1">
                <a:solidFill>
                  <a:srgbClr val="FF0000"/>
                </a:solidFill>
              </a:rPr>
              <a:t>Custom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query</a:t>
            </a:r>
            <a:r>
              <a:rPr lang="pl-PL" sz="1600" dirty="0">
                <a:solidFill>
                  <a:srgbClr val="FF0000"/>
                </a:solidFill>
              </a:rPr>
              <a:t> pusta lista to wartość </a:t>
            </a:r>
            <a:r>
              <a:rPr lang="pl-PL" sz="1600" dirty="0" err="1">
                <a:solidFill>
                  <a:srgbClr val="FF0000"/>
                </a:solidFill>
              </a:rPr>
              <a:t>true</a:t>
            </a:r>
            <a:r>
              <a:rPr lang="pl-PL" sz="1600" dirty="0">
                <a:solidFill>
                  <a:srgbClr val="FF0000"/>
                </a:solidFill>
              </a:rPr>
              <a:t>, stąd nie chcąc afiliacji głównej musimy pytać aż o id </a:t>
            </a:r>
            <a:r>
              <a:rPr lang="pl-PL" sz="1600" dirty="0" err="1">
                <a:solidFill>
                  <a:srgbClr val="FF0000"/>
                </a:solidFill>
              </a:rPr>
              <a:t>affiliacji</a:t>
            </a:r>
            <a:r>
              <a:rPr lang="pl-PL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8388424" y="5661248"/>
            <a:ext cx="288032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1556792"/>
            <a:ext cx="8288809" cy="1496195"/>
          </a:xfrm>
          <a:prstGeom prst="wedgeRoundRectCallout">
            <a:avLst>
              <a:gd name="adj1" fmla="val 48678"/>
              <a:gd name="adj2" fmla="val -608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Po zalogowaniu się i mając uprawnienia administratora możemy w wyszukiwaniu zaawansowanym/panelu redaktora przeszukiwać rekordy po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Custom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query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Przydatne do nauki poruszania się po modelu, ale z dużymi ograniczeniami. Zapytań można wkleić kilka na raz dodając „and”, ale nie można łączyć, są niezależne.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Prymitywny, „gorszy”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XPath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- Tabela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1518982"/>
            <a:ext cx="943993" cy="1051785"/>
          </a:xfrm>
          <a:prstGeom prst="rect">
            <a:avLst/>
          </a:prstGeom>
        </p:spPr>
      </p:pic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8244408" cy="1496195"/>
          </a:xfrm>
          <a:prstGeom prst="wedgeRoundRectCallout">
            <a:avLst>
              <a:gd name="adj1" fmla="val 51686"/>
              <a:gd name="adj2" fmla="val 725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Tabela to niezwykle użyteczne miejsce, w którym spędzimy większość czasu testując funkcje wykazów i poruszając się po modelu danych. 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Działa tu </a:t>
            </a:r>
            <a:r>
              <a:rPr lang="pl-PL" sz="1600" b="1" dirty="0" err="1">
                <a:solidFill>
                  <a:schemeClr val="tx1"/>
                </a:solidFill>
                <a:latin typeface="Comic Sans MS" pitchFamily="66" charset="0"/>
              </a:rPr>
              <a:t>XPath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 i możemy włączyć </a:t>
            </a:r>
            <a:r>
              <a:rPr lang="pl-PL" sz="1600" b="1" dirty="0" err="1">
                <a:solidFill>
                  <a:schemeClr val="tx1"/>
                </a:solidFill>
                <a:latin typeface="Comic Sans MS" pitchFamily="66" charset="0"/>
              </a:rPr>
              <a:t>JavaScript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ale mała uwaga – Tabela sama wprowadza drobne formatowanie zwracanych wyników, w przypadku gdy chcemy konwertować daty może nas zmylić.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6877064" cy="423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trzałka w dół 14"/>
          <p:cNvSpPr/>
          <p:nvPr/>
        </p:nvSpPr>
        <p:spPr>
          <a:xfrm>
            <a:off x="6372200" y="5805264"/>
            <a:ext cx="288032" cy="720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620688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7812360" cy="936104"/>
          </a:xfrm>
          <a:prstGeom prst="wedgeRoundRectCallout">
            <a:avLst>
              <a:gd name="adj1" fmla="val 58999"/>
              <a:gd name="adj2" fmla="val 527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Zapytanie </a:t>
            </a:r>
            <a:r>
              <a:rPr lang="pl-PL" sz="1600" b="1" dirty="0" err="1">
                <a:solidFill>
                  <a:schemeClr val="tx1"/>
                </a:solidFill>
                <a:latin typeface="Comic Sans MS" pitchFamily="66" charset="0"/>
              </a:rPr>
              <a:t>XPath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w której publikacji </a:t>
            </a:r>
            <a:r>
              <a:rPr lang="pl-PL" sz="1600" dirty="0">
                <a:solidFill>
                  <a:srgbClr val="0070C0"/>
                </a:solidFill>
                <a:latin typeface="Comic Sans MS" pitchFamily="66" charset="0"/>
              </a:rPr>
              <a:t>konkretny autor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(w tym przypadku nasz rektor prof. Piotr Ponikowski)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nie ma afiliacji głównej.</a:t>
            </a:r>
            <a:endParaRPr lang="pl-PL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47925"/>
            <a:ext cx="8382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0" y="17728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not(@author</a:t>
            </a:r>
            <a:r>
              <a:rPr lang="en-US" dirty="0">
                <a:solidFill>
                  <a:srgbClr val="0070C0"/>
                </a:solidFill>
              </a:rPr>
              <a:t>[id='UMWdc604bc3d43749a186beb042a23be6f2']</a:t>
            </a:r>
            <a:r>
              <a:rPr lang="en-US" dirty="0">
                <a:solidFill>
                  <a:srgbClr val="00B050"/>
                </a:solidFill>
              </a:rPr>
              <a:t>/affiliation)</a:t>
            </a:r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włączamy </a:t>
            </a:r>
            <a:r>
              <a:rPr lang="pl-PL" sz="2800" dirty="0" err="1">
                <a:latin typeface="+mj-lt"/>
                <a:ea typeface="+mj-ea"/>
                <a:cs typeface="+mj-cs"/>
              </a:rPr>
              <a:t>JavaScript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5950"/>
            <a:ext cx="88106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0007" y="1124744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8604448" cy="1296143"/>
          </a:xfrm>
          <a:prstGeom prst="wedgeRoundRectCallout">
            <a:avLst>
              <a:gd name="adj1" fmla="val 49890"/>
              <a:gd name="adj2" fmla="val 638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Nas jednak głównie interesuje poruszanie się po obiektach za pomocą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JavaScript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Obiekty kryją się pod zmienną </a:t>
            </a:r>
            <a:r>
              <a:rPr lang="pl-PL" sz="1600" b="1" u="sng" dirty="0" err="1">
                <a:solidFill>
                  <a:schemeClr val="tx1"/>
                </a:solidFill>
                <a:latin typeface="Comic Sans MS" pitchFamily="66" charset="0"/>
              </a:rPr>
              <a:t>entity</a:t>
            </a:r>
            <a:r>
              <a:rPr lang="pl-PL" sz="16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(pojedynczy obiekt) lub </a:t>
            </a:r>
            <a:r>
              <a:rPr lang="pl-PL" sz="1600" b="1" u="sng" dirty="0" err="1">
                <a:solidFill>
                  <a:schemeClr val="tx1"/>
                </a:solidFill>
                <a:latin typeface="Comic Sans MS" pitchFamily="66" charset="0"/>
              </a:rPr>
              <a:t>entities</a:t>
            </a:r>
            <a:r>
              <a:rPr lang="pl-PL" sz="1600" b="1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(lista),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ponieważ to już język programowania - obowiązuje tu operator dostępu . „kropka”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Niezwykle pomocna jest funkcja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r>
              <a:rPr lang="pl-PL" sz="1600" b="1" dirty="0" err="1">
                <a:solidFill>
                  <a:schemeClr val="tx1"/>
                </a:solidFill>
                <a:latin typeface="Comic Sans MS" pitchFamily="66" charset="0"/>
              </a:rPr>
              <a:t>getClass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()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która powie nam z czym mamy do czynienia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poruszanie się po obiekcie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412776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9036496" cy="1080119"/>
          </a:xfrm>
          <a:prstGeom prst="wedgeRoundRectCallout">
            <a:avLst>
              <a:gd name="adj1" fmla="val 44838"/>
              <a:gd name="adj2" fmla="val 1072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Spróbujmy napisać kolumnę/funkcję, która zwraca „tak” jeśli publikacja jest pracą wieloośrodkową. Będziemy iterować po liście kategorii. Tabela jak konsola zwraca „ostatnią linijkę” kodu czy też poprawnie - wartość ostatniego polecenia.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91683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out = 'nie';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i=0;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i&lt;entity.publicationCategory.length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entity.publicationCategory.get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(i).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systemName=='PW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'){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    out = 'tak';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out;</a:t>
            </a:r>
          </a:p>
        </p:txBody>
      </p:sp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005064"/>
            <a:ext cx="9036496" cy="1080120"/>
          </a:xfrm>
          <a:prstGeom prst="wedgeRoundRectCallout">
            <a:avLst>
              <a:gd name="adj1" fmla="val 36048"/>
              <a:gd name="adj2" fmla="val 362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Zaczynamy od ustalenia domyślnej wartości wyjściowej na „nie”, a potem iterujemy po kategoriach. Jak znajdziemy kategorię „praca wieloośrodkowa”, a szukamy po jej nazwie systemowej to zmieniamy wyjście na „tak”. Na koniec zwracamy wyjście.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5229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Pomocne:</a:t>
            </a:r>
          </a:p>
          <a:p>
            <a:r>
              <a:rPr lang="pl-PL" dirty="0">
                <a:hlinkClick r:id="rId3"/>
              </a:rPr>
              <a:t>https://ppm.umw.edu.pl/doc/article/article.html</a:t>
            </a:r>
            <a:endParaRPr lang="pl-PL" dirty="0"/>
          </a:p>
          <a:p>
            <a:r>
              <a:rPr lang="pl-PL" dirty="0">
                <a:hlinkClick r:id="rId4"/>
              </a:rPr>
              <a:t>https://ppm.umw.edu.pl/doc/term/term.html</a:t>
            </a:r>
            <a:endParaRPr lang="pl-PL" dirty="0"/>
          </a:p>
          <a:p>
            <a:r>
              <a:rPr lang="pl-PL" dirty="0"/>
              <a:t>i zaglądnięcie w Funkcje pomocnicze -&gt; Dane słownikowe lub wyciągnięcie:</a:t>
            </a:r>
          </a:p>
          <a:p>
            <a:r>
              <a:rPr lang="pl-PL" dirty="0" err="1"/>
              <a:t>publicationCategory</a:t>
            </a:r>
            <a:r>
              <a:rPr lang="pl-PL" dirty="0"/>
              <a:t>/</a:t>
            </a:r>
            <a:r>
              <a:rPr lang="pl-PL" dirty="0" err="1"/>
              <a:t>systemName</a:t>
            </a:r>
            <a:r>
              <a:rPr lang="pl-PL" dirty="0"/>
              <a:t> z jakiejś pracy wieloośrodkowej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poruszanie się po obiekcie,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620688"/>
            <a:ext cx="943993" cy="10517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798716" cy="55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9036496" cy="576063"/>
          </a:xfrm>
          <a:prstGeom prst="wedgeRoundRectCallout">
            <a:avLst>
              <a:gd name="adj1" fmla="val 44838"/>
              <a:gd name="adj2" fmla="val 1072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Przykład z poprzedniego slajdu.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poruszanie się po obiekcie,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908720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9036496" cy="864095"/>
          </a:xfrm>
          <a:prstGeom prst="wedgeRoundRectCallout">
            <a:avLst>
              <a:gd name="adj1" fmla="val 45144"/>
              <a:gd name="adj2" fmla="val 953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Inny przykład - spróbujmy za pomocą JS zapisać dyscypliny autora razem w jednej komórce, dyscypliny oddzielane od siebie przecinkiem. Wyszliśmy tutaj z Autorzy i pracownicy, więc naszą „encja” są obiekty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author</a:t>
            </a:r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91683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out = '';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i=0;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i&lt;entity.activityDiscipline.size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(); i++) {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out +=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entity.activityDiscipline.get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(i).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discipline.namePL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out += ', ';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pl-PL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out.length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&gt; 0) {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    out =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out.slice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pl-PL" dirty="0" err="1">
                <a:latin typeface="Courier New" pitchFamily="49" charset="0"/>
                <a:cs typeface="Courier New" pitchFamily="49" charset="0"/>
              </a:rPr>
              <a:t>out.length</a:t>
            </a:r>
            <a:r>
              <a:rPr lang="pl-PL" dirty="0">
                <a:latin typeface="Courier New" pitchFamily="49" charset="0"/>
                <a:cs typeface="Courier New" pitchFamily="49" charset="0"/>
              </a:rPr>
              <a:t> - 2);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pl-PL" dirty="0">
                <a:latin typeface="Courier New" pitchFamily="49" charset="0"/>
                <a:cs typeface="Courier New" pitchFamily="49" charset="0"/>
              </a:rPr>
              <a:t>out;</a:t>
            </a:r>
          </a:p>
        </p:txBody>
      </p:sp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581128"/>
            <a:ext cx="9036496" cy="1728192"/>
          </a:xfrm>
          <a:prstGeom prst="wedgeRoundRectCallout">
            <a:avLst>
              <a:gd name="adj1" fmla="val 36048"/>
              <a:gd name="adj2" fmla="val 362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Zaczynamy od utworzenia zmiennej na nazwy dyscyplin, potem iterujemy po liście dyscyplin, dla każdej dyscypliny zapisujemy w zmiennej jej polską nazwę i dodajemy przecinek i spację. Po zakończeniu pętli usuwamy nadmiarowy przecinek i spację, jeśli jakieś nazwy dyscyplin w ogóle dodawaliśmy. Na koniec zwracamy wyjście.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Format eksportu – Tabela, poruszanie się po obiekcie,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9955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0007" y="620688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9036496" cy="576063"/>
          </a:xfrm>
          <a:prstGeom prst="wedgeRoundRectCallout">
            <a:avLst>
              <a:gd name="adj1" fmla="val 44838"/>
              <a:gd name="adj2" fmla="val 1072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Przykład z poprzedniego slajdu. Pierwszą kolumnę dodaliśmy za pomocą bardzo pomocnego narzędzia – Kreatora pola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836712"/>
            <a:ext cx="109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4941168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3347864" y="1700808"/>
            <a:ext cx="4752528" cy="3024336"/>
          </a:xfrm>
          <a:prstGeom prst="wedgeRoundRectCallout">
            <a:avLst>
              <a:gd name="adj1" fmla="val 55835"/>
              <a:gd name="adj2" fmla="val 96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najlepszym wypadku podział na:</a:t>
            </a:r>
          </a:p>
          <a:p>
            <a:pPr algn="ctr"/>
            <a:endParaRPr lang="pl-PL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Artykuły z czasopism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Artykuły z czasopism Abstrakt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Rozdziały z monografii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Rozdziały z monografii Abstrakt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Książki autorskie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Książki redagowane</a:t>
            </a:r>
          </a:p>
          <a:p>
            <a:pPr algn="ctr"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Inne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Pisanie kodu w Tabelach przestawnych.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49946D-6690-41CE-88B2-420128C41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3371"/>
            <a:ext cx="9144000" cy="3673170"/>
          </a:xfrm>
          <a:prstGeom prst="rect">
            <a:avLst/>
          </a:prstGeom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0007" y="2492896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12042"/>
            <a:ext cx="9036496" cy="2102661"/>
          </a:xfrm>
          <a:prstGeom prst="wedgeRoundRectCallout">
            <a:avLst>
              <a:gd name="adj1" fmla="val 44249"/>
              <a:gd name="adj2" fmla="val 83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 JavaScript możemy też korzystać w Tabelach przestawnych, po zaznaczeniu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Będziemy mieli dostęp do definicji kolumn.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Kolumny w polach lokalnych są widoczne tylko w konkretnej, właśnie wygenerowanej tabeli przestawnej.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Kolumny w polach globalnych są widoczne we wszystkich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pivotach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dla określonych przez nie obiektów (pole Typ encji).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6E4234-E5E9-44F1-BFAF-F5BFD50945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6199" y="883745"/>
            <a:ext cx="2344097" cy="3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4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Pisanie kodu w Tabelach przestawnych,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459F66-E48D-4706-8893-5B8212CE36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66" y="1916833"/>
            <a:ext cx="9144000" cy="1877708"/>
          </a:xfrm>
          <a:prstGeom prst="rect">
            <a:avLst/>
          </a:prstGeom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3801" y="1384036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76918" y="538909"/>
            <a:ext cx="9036496" cy="1377924"/>
          </a:xfrm>
          <a:prstGeom prst="wedgeRoundRectCallout">
            <a:avLst>
              <a:gd name="adj1" fmla="val 43365"/>
              <a:gd name="adj2" fmla="val 742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Na przykładzie patentów - dodajmy kolumnę z datą udzielenia prawa, w postaci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DD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-MM-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RRRR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Jeśli nie planujemy przenosić kolumny do kolumn globalnych nie musimy wypełniać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Identyfikatora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(umożliwia odwołanie się do tej kolumny przez inne za pomocą funkcji </a:t>
            </a:r>
            <a:r>
              <a:rPr lang="pl-PL" sz="1600" u="sng" dirty="0" err="1">
                <a:solidFill>
                  <a:schemeClr val="tx1"/>
                </a:solidFill>
                <a:latin typeface="Comic Sans MS" pitchFamily="66" charset="0"/>
              </a:rPr>
              <a:t>pt_field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pl-PL" sz="1600" u="sng" dirty="0" err="1">
                <a:solidFill>
                  <a:schemeClr val="tx1"/>
                </a:solidFill>
                <a:latin typeface="Comic Sans MS" pitchFamily="66" charset="0"/>
              </a:rPr>
              <a:t>nazwa_pola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) oraz nie musimy określać (zawężać)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Typu encji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Wystarczy uzupełnić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pola czerwone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W definicji wklejmy kod z poniższego pola tekstowego.</a:t>
            </a:r>
            <a:endParaRPr lang="pl-PL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A18DCBC-9071-4918-8726-BA823305E165}"/>
              </a:ext>
            </a:extLst>
          </p:cNvPr>
          <p:cNvSpPr txBox="1"/>
          <p:nvPr/>
        </p:nvSpPr>
        <p:spPr>
          <a:xfrm>
            <a:off x="-10366" y="3794541"/>
            <a:ext cx="8887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//Data w formacie </a:t>
            </a:r>
            <a:r>
              <a:rPr lang="pl-PL" sz="1200" dirty="0" err="1"/>
              <a:t>DD</a:t>
            </a:r>
            <a:r>
              <a:rPr lang="pl-PL" sz="1200" dirty="0"/>
              <a:t>-MM-</a:t>
            </a:r>
            <a:r>
              <a:rPr lang="pl-PL" sz="1200" dirty="0" err="1"/>
              <a:t>RRRR</a:t>
            </a:r>
            <a:endParaRPr lang="pl-PL" sz="1200" dirty="0"/>
          </a:p>
          <a:p>
            <a:r>
              <a:rPr lang="pl-PL" sz="1200" dirty="0"/>
              <a:t>//sprawdź czy pole nie jest puste</a:t>
            </a:r>
          </a:p>
          <a:p>
            <a:r>
              <a:rPr lang="pl-PL" sz="1200" dirty="0" err="1"/>
              <a:t>if</a:t>
            </a:r>
            <a:r>
              <a:rPr lang="pl-PL" sz="1200" dirty="0"/>
              <a:t> (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/>
              <a:t>) {</a:t>
            </a:r>
          </a:p>
          <a:p>
            <a:r>
              <a:rPr lang="pl-PL" sz="1200" dirty="0"/>
              <a:t>    //odczytanie z daty przesunięcia czasowego i zamiana na sekundy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var</a:t>
            </a:r>
            <a:r>
              <a:rPr lang="pl-PL" sz="1200" dirty="0"/>
              <a:t> offset = 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 err="1"/>
              <a:t>.getTimezoneOffset</a:t>
            </a:r>
            <a:r>
              <a:rPr lang="pl-PL" sz="1200" dirty="0"/>
              <a:t>() * - 60;</a:t>
            </a:r>
          </a:p>
          <a:p>
            <a:r>
              <a:rPr lang="pl-PL" sz="1200" dirty="0"/>
              <a:t>    //zamiana daty na obiekt Instant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 err="1"/>
              <a:t>.toInstant</a:t>
            </a:r>
            <a:r>
              <a:rPr lang="pl-PL" sz="1200" dirty="0"/>
              <a:t>();</a:t>
            </a:r>
          </a:p>
          <a:p>
            <a:r>
              <a:rPr lang="pl-PL" sz="1200" dirty="0"/>
              <a:t>    //dodanie przesunięcia czasowego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outDate.plusSeconds</a:t>
            </a:r>
            <a:r>
              <a:rPr lang="pl-PL" sz="1200" dirty="0"/>
              <a:t>(offset)</a:t>
            </a:r>
          </a:p>
          <a:p>
            <a:r>
              <a:rPr lang="pl-PL" sz="1200" dirty="0"/>
              <a:t>    //zamiana daty na String (format </a:t>
            </a:r>
            <a:r>
              <a:rPr lang="pl-PL" sz="1200" dirty="0" err="1"/>
              <a:t>RRRR-MM-DDTHH:MM:SSZ</a:t>
            </a:r>
            <a:r>
              <a:rPr lang="pl-PL" sz="1200" dirty="0"/>
              <a:t>)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outDate.toString</a:t>
            </a:r>
            <a:r>
              <a:rPr lang="pl-PL" sz="1200" dirty="0"/>
              <a:t>();</a:t>
            </a:r>
          </a:p>
          <a:p>
            <a:r>
              <a:rPr lang="pl-PL" sz="1200" dirty="0"/>
              <a:t>    //zwracamy połączone wycinki </a:t>
            </a:r>
            <a:r>
              <a:rPr lang="pl-PL" sz="1200" dirty="0" err="1"/>
              <a:t>DD,MM,RRRR</a:t>
            </a:r>
            <a:endParaRPr lang="pl-PL" sz="1200" dirty="0"/>
          </a:p>
          <a:p>
            <a:r>
              <a:rPr lang="pl-PL" sz="1200" dirty="0"/>
              <a:t>    </a:t>
            </a:r>
            <a:r>
              <a:rPr lang="pl-PL" sz="1200" dirty="0" err="1"/>
              <a:t>outDate.slice</a:t>
            </a:r>
            <a:r>
              <a:rPr lang="pl-PL" sz="1200" dirty="0"/>
              <a:t>(8, 10) + "-" + </a:t>
            </a:r>
            <a:r>
              <a:rPr lang="pl-PL" sz="1200" dirty="0" err="1"/>
              <a:t>outDate.slice</a:t>
            </a:r>
            <a:r>
              <a:rPr lang="pl-PL" sz="1200" dirty="0"/>
              <a:t>(5, 7) + "-" + </a:t>
            </a:r>
            <a:r>
              <a:rPr lang="pl-PL" sz="1200" dirty="0" err="1"/>
              <a:t>outDate.slice</a:t>
            </a:r>
            <a:r>
              <a:rPr lang="pl-PL" sz="1200" dirty="0"/>
              <a:t>(0, 4);</a:t>
            </a:r>
          </a:p>
          <a:p>
            <a:r>
              <a:rPr lang="pl-PL" sz="1200" dirty="0"/>
              <a:t>}</a:t>
            </a:r>
          </a:p>
        </p:txBody>
      </p:sp>
      <p:sp>
        <p:nvSpPr>
          <p:cNvPr id="10" name="Objaśnienie prostokątne zaokrąglone 5">
            <a:extLst>
              <a:ext uri="{FF2B5EF4-FFF2-40B4-BE49-F238E27FC236}">
                <a16:creationId xmlns:a16="http://schemas.microsoft.com/office/drawing/2014/main" id="{5513B64D-142C-4796-AD71-35F298CEEDFD}"/>
              </a:ext>
            </a:extLst>
          </p:cNvPr>
          <p:cNvSpPr/>
          <p:nvPr/>
        </p:nvSpPr>
        <p:spPr>
          <a:xfrm>
            <a:off x="5508104" y="3794541"/>
            <a:ext cx="3605310" cy="3063459"/>
          </a:xfrm>
          <a:prstGeom prst="wedgeRoundRectCallout">
            <a:avLst>
              <a:gd name="adj1" fmla="val 36475"/>
              <a:gd name="adj2" fmla="val 263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To rozwiązanie możemy stosować także dla innych pól z datami w systemie, zmieniając jedynie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nazwę/ścieżkę do pola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i/lub modyfikując instrukcję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Np. data podpisania umowy w projektach miałaby ścieżkę </a:t>
            </a:r>
            <a:r>
              <a:rPr lang="pl-PL" sz="1600" dirty="0" err="1">
                <a:solidFill>
                  <a:srgbClr val="FF0000"/>
                </a:solidFill>
                <a:latin typeface="Comic Sans MS" pitchFamily="66" charset="0"/>
              </a:rPr>
              <a:t>agreement.agreementDate</a:t>
            </a:r>
            <a:endParaRPr lang="pl-PL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trzałka: zakrzywiona w prawo 11">
            <a:extLst>
              <a:ext uri="{FF2B5EF4-FFF2-40B4-BE49-F238E27FC236}">
                <a16:creationId xmlns:a16="http://schemas.microsoft.com/office/drawing/2014/main" id="{DC3CCE63-4C26-4F7A-A77A-8DC143DBF72F}"/>
              </a:ext>
            </a:extLst>
          </p:cNvPr>
          <p:cNvSpPr/>
          <p:nvPr/>
        </p:nvSpPr>
        <p:spPr>
          <a:xfrm rot="3214731">
            <a:off x="1093966" y="3220706"/>
            <a:ext cx="453326" cy="665062"/>
          </a:xfrm>
          <a:prstGeom prst="curvedRightArrow">
            <a:avLst>
              <a:gd name="adj1" fmla="val 25000"/>
              <a:gd name="adj2" fmla="val 50000"/>
              <a:gd name="adj3" fmla="val 41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1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Pisanie kodu w Tabelach przestawnych,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394" y="1921622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3995936" y="538909"/>
            <a:ext cx="5117478" cy="1161899"/>
          </a:xfrm>
          <a:prstGeom prst="wedgeRoundRectCallout">
            <a:avLst>
              <a:gd name="adj1" fmla="val 38930"/>
              <a:gd name="adj2" fmla="val 1419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Przykład z poprzedniego slajdu i kod dla formatu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RRRR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-MM-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DD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pl-PL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A18DCBC-9071-4918-8726-BA823305E165}"/>
              </a:ext>
            </a:extLst>
          </p:cNvPr>
          <p:cNvSpPr txBox="1"/>
          <p:nvPr/>
        </p:nvSpPr>
        <p:spPr>
          <a:xfrm>
            <a:off x="0" y="3624204"/>
            <a:ext cx="8887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//Data w formacie </a:t>
            </a:r>
            <a:r>
              <a:rPr lang="pl-PL" sz="1200" dirty="0" err="1"/>
              <a:t>RRRR</a:t>
            </a:r>
            <a:r>
              <a:rPr lang="pl-PL" sz="1200" dirty="0"/>
              <a:t>-MM-</a:t>
            </a:r>
            <a:r>
              <a:rPr lang="pl-PL" sz="1200" dirty="0" err="1"/>
              <a:t>DD</a:t>
            </a:r>
            <a:endParaRPr lang="pl-PL" sz="1200" dirty="0"/>
          </a:p>
          <a:p>
            <a:r>
              <a:rPr lang="pl-PL" sz="1200" dirty="0"/>
              <a:t>//sprawdź czy pole nie jest puste</a:t>
            </a:r>
          </a:p>
          <a:p>
            <a:r>
              <a:rPr lang="pl-PL" sz="1200" dirty="0" err="1"/>
              <a:t>if</a:t>
            </a:r>
            <a:r>
              <a:rPr lang="pl-PL" sz="1200" dirty="0"/>
              <a:t> (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/>
              <a:t>) {</a:t>
            </a:r>
          </a:p>
          <a:p>
            <a:r>
              <a:rPr lang="pl-PL" sz="1200" dirty="0"/>
              <a:t>    //odczytanie z daty przesunięcia czasowego i zamiana na sekundy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var</a:t>
            </a:r>
            <a:r>
              <a:rPr lang="pl-PL" sz="1200" dirty="0"/>
              <a:t> offset = 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 err="1"/>
              <a:t>.getTimezoneOffset</a:t>
            </a:r>
            <a:r>
              <a:rPr lang="pl-PL" sz="1200" dirty="0"/>
              <a:t>() * - 60;</a:t>
            </a:r>
          </a:p>
          <a:p>
            <a:r>
              <a:rPr lang="pl-PL" sz="1200" dirty="0"/>
              <a:t>    //zamiana daty na obiekt Instant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entity.</a:t>
            </a:r>
            <a:r>
              <a:rPr lang="pl-PL" sz="1200" dirty="0" err="1">
                <a:solidFill>
                  <a:srgbClr val="FF0000"/>
                </a:solidFill>
              </a:rPr>
              <a:t>patentDate</a:t>
            </a:r>
            <a:r>
              <a:rPr lang="pl-PL" sz="1200" dirty="0" err="1"/>
              <a:t>.toInstant</a:t>
            </a:r>
            <a:r>
              <a:rPr lang="pl-PL" sz="1200" dirty="0"/>
              <a:t>();</a:t>
            </a:r>
          </a:p>
          <a:p>
            <a:r>
              <a:rPr lang="pl-PL" sz="1200" dirty="0"/>
              <a:t>    //dodanie przesunięcia czasowego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outDate.plusSeconds</a:t>
            </a:r>
            <a:r>
              <a:rPr lang="pl-PL" sz="1200" dirty="0"/>
              <a:t>(offset)</a:t>
            </a:r>
          </a:p>
          <a:p>
            <a:r>
              <a:rPr lang="pl-PL" sz="1200" dirty="0"/>
              <a:t>    //zamiana daty na String (format </a:t>
            </a:r>
            <a:r>
              <a:rPr lang="pl-PL" sz="1200" dirty="0" err="1"/>
              <a:t>RRRR-MM-DDTHH:MM:SSZ</a:t>
            </a:r>
            <a:r>
              <a:rPr lang="pl-PL" sz="1200" dirty="0"/>
              <a:t>)</a:t>
            </a:r>
          </a:p>
          <a:p>
            <a:r>
              <a:rPr lang="pl-PL" sz="1200" dirty="0"/>
              <a:t>    </a:t>
            </a:r>
            <a:r>
              <a:rPr lang="pl-PL" sz="1200" dirty="0" err="1"/>
              <a:t>outDate</a:t>
            </a:r>
            <a:r>
              <a:rPr lang="pl-PL" sz="1200" dirty="0"/>
              <a:t> = </a:t>
            </a:r>
            <a:r>
              <a:rPr lang="pl-PL" sz="1200" dirty="0" err="1"/>
              <a:t>outDate.toString</a:t>
            </a:r>
            <a:r>
              <a:rPr lang="pl-PL" sz="1200" dirty="0"/>
              <a:t>();</a:t>
            </a:r>
          </a:p>
          <a:p>
            <a:r>
              <a:rPr lang="pl-PL" sz="1200" dirty="0"/>
              <a:t>    //zwracamy wycinek zawierający </a:t>
            </a:r>
            <a:r>
              <a:rPr lang="pl-PL" sz="1200" dirty="0" err="1"/>
              <a:t>RRRR</a:t>
            </a:r>
            <a:r>
              <a:rPr lang="pl-PL" sz="1200" dirty="0"/>
              <a:t>-MM-</a:t>
            </a:r>
            <a:r>
              <a:rPr lang="pl-PL" sz="1200" dirty="0" err="1"/>
              <a:t>DD</a:t>
            </a:r>
            <a:endParaRPr lang="pl-PL" sz="1200" dirty="0"/>
          </a:p>
          <a:p>
            <a:r>
              <a:rPr lang="pl-PL" sz="1200" dirty="0"/>
              <a:t>    </a:t>
            </a:r>
            <a:r>
              <a:rPr lang="pl-PL" sz="1200" dirty="0" err="1"/>
              <a:t>outDate.slice</a:t>
            </a:r>
            <a:r>
              <a:rPr lang="pl-PL" sz="1200" dirty="0"/>
              <a:t>(0, 10);</a:t>
            </a:r>
          </a:p>
          <a:p>
            <a:r>
              <a:rPr lang="pl-PL" sz="1200" dirty="0"/>
              <a:t>}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793459-38A3-47DB-BBFB-391D35EE95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7" y="858777"/>
            <a:ext cx="3859185" cy="25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0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Rekord główny a lokalny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196752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036496" cy="1080120"/>
          </a:xfrm>
          <a:prstGeom prst="wedgeRoundRectCallout">
            <a:avLst>
              <a:gd name="adj1" fmla="val 44430"/>
              <a:gd name="adj2" fmla="val 922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Na przykładzie autorów – w Funkcje pomocnicze -&gt; Autorzy i pracownicy mamy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listę główną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autorów, a w publikacji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autora lokalnego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– zapis historyczny.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Rekordy lokalne to takie jakby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klony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rekordów z listy głównej, zrobione w różnych czasach. Mają te same ID, po których system je wyszukuje.</a:t>
            </a:r>
          </a:p>
        </p:txBody>
      </p:sp>
      <p:sp>
        <p:nvSpPr>
          <p:cNvPr id="6" name="Ramka 5">
            <a:extLst>
              <a:ext uri="{FF2B5EF4-FFF2-40B4-BE49-F238E27FC236}">
                <a16:creationId xmlns:a16="http://schemas.microsoft.com/office/drawing/2014/main" id="{A127EC03-0CE2-4EFB-AD60-81EB70CB9BBB}"/>
              </a:ext>
            </a:extLst>
          </p:cNvPr>
          <p:cNvSpPr/>
          <p:nvPr/>
        </p:nvSpPr>
        <p:spPr>
          <a:xfrm>
            <a:off x="0" y="2276873"/>
            <a:ext cx="9036496" cy="1584175"/>
          </a:xfrm>
          <a:prstGeom prst="frame">
            <a:avLst>
              <a:gd name="adj1" fmla="val 1261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Ramka 7">
            <a:extLst>
              <a:ext uri="{FF2B5EF4-FFF2-40B4-BE49-F238E27FC236}">
                <a16:creationId xmlns:a16="http://schemas.microsoft.com/office/drawing/2014/main" id="{44DED522-B517-4F53-980B-9167F0B51C1C}"/>
              </a:ext>
            </a:extLst>
          </p:cNvPr>
          <p:cNvSpPr/>
          <p:nvPr/>
        </p:nvSpPr>
        <p:spPr>
          <a:xfrm>
            <a:off x="0" y="4437112"/>
            <a:ext cx="9036496" cy="2420888"/>
          </a:xfrm>
          <a:prstGeom prst="frame">
            <a:avLst>
              <a:gd name="adj1" fmla="val 891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67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82C81B6-375B-4BEB-83A5-21E4D5293518}"/>
              </a:ext>
            </a:extLst>
          </p:cNvPr>
          <p:cNvSpPr txBox="1"/>
          <p:nvPr/>
        </p:nvSpPr>
        <p:spPr>
          <a:xfrm>
            <a:off x="179512" y="2492896"/>
            <a:ext cx="64087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UMW123456789</a:t>
            </a:r>
            <a:endParaRPr lang="pl-PL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’Ewa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Beata’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surname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’Wiśniewska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endParaRPr lang="pl-PL" sz="14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4A800E-1CAE-4C51-85E4-D6C0BA6FD03D}"/>
              </a:ext>
            </a:extLst>
          </p:cNvPr>
          <p:cNvSpPr txBox="1"/>
          <p:nvPr/>
        </p:nvSpPr>
        <p:spPr>
          <a:xfrm>
            <a:off x="251520" y="4653136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400" dirty="0"/>
          </a:p>
        </p:txBody>
      </p:sp>
      <p:sp>
        <p:nvSpPr>
          <p:cNvPr id="12" name="Ramka 11">
            <a:extLst>
              <a:ext uri="{FF2B5EF4-FFF2-40B4-BE49-F238E27FC236}">
                <a16:creationId xmlns:a16="http://schemas.microsoft.com/office/drawing/2014/main" id="{A127EC03-0CE2-4EFB-AD60-81EB70CB9BBB}"/>
              </a:ext>
            </a:extLst>
          </p:cNvPr>
          <p:cNvSpPr/>
          <p:nvPr/>
        </p:nvSpPr>
        <p:spPr>
          <a:xfrm>
            <a:off x="1259632" y="4725144"/>
            <a:ext cx="7488832" cy="1872208"/>
          </a:xfrm>
          <a:prstGeom prst="frame">
            <a:avLst>
              <a:gd name="adj1" fmla="val 1261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82C81B6-375B-4BEB-83A5-21E4D5293518}"/>
              </a:ext>
            </a:extLst>
          </p:cNvPr>
          <p:cNvSpPr txBox="1"/>
          <p:nvPr/>
        </p:nvSpPr>
        <p:spPr>
          <a:xfrm>
            <a:off x="1547664" y="5013176"/>
            <a:ext cx="64087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UMW123456789</a:t>
            </a:r>
            <a:endParaRPr lang="pl-PL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’Ewa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pl-PL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surname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’Malinowska</a:t>
            </a:r>
            <a:r>
              <a:rPr lang="pl-P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endParaRPr lang="pl-PL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trzałka zakrzywiona w lewo 13"/>
          <p:cNvSpPr/>
          <p:nvPr/>
        </p:nvSpPr>
        <p:spPr>
          <a:xfrm rot="20026668">
            <a:off x="2813161" y="2042768"/>
            <a:ext cx="1290985" cy="3095390"/>
          </a:xfrm>
          <a:prstGeom prst="curvedLeftArrow">
            <a:avLst>
              <a:gd name="adj1" fmla="val 8147"/>
              <a:gd name="adj2" fmla="val 22440"/>
              <a:gd name="adj3" fmla="val 22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działa wyszukiwanie?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858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0007" y="1196752"/>
            <a:ext cx="943993" cy="1051785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036496" cy="1080120"/>
          </a:xfrm>
          <a:prstGeom prst="wedgeRoundRectCallout">
            <a:avLst>
              <a:gd name="adj1" fmla="val 44430"/>
              <a:gd name="adj2" fmla="val 922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Zaznaczając filtry graficzne system tworzy zapytanie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Custom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query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o szukane rekordy.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Wybierając autora, podpowiada listę główną autorów, bierze ich ID i szuka w różnych polach w publikacji autora o takim ID, 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nie szuka po imieniu czy nazwisku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2708920"/>
            <a:ext cx="694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@</a:t>
            </a:r>
            <a:r>
              <a:rPr lang="pl-PL" sz="1600" dirty="0" err="1"/>
              <a:t>author</a:t>
            </a:r>
            <a:r>
              <a:rPr lang="pl-PL" sz="1600" dirty="0"/>
              <a:t>/id=‘UMWc501acec835445948ca0aa86d27251c2’ </a:t>
            </a:r>
          </a:p>
          <a:p>
            <a:r>
              <a:rPr lang="pl-PL" sz="1600" dirty="0" err="1"/>
              <a:t>or</a:t>
            </a:r>
            <a:r>
              <a:rPr lang="pl-PL" sz="1600" dirty="0"/>
              <a:t> @</a:t>
            </a:r>
            <a:r>
              <a:rPr lang="pl-PL" sz="1600" dirty="0" err="1"/>
              <a:t>contributor</a:t>
            </a:r>
            <a:r>
              <a:rPr lang="pl-PL" sz="1600" dirty="0"/>
              <a:t>/id=‘UMWc501acec835445948ca0aa86d27251c2’ </a:t>
            </a:r>
          </a:p>
          <a:p>
            <a:r>
              <a:rPr lang="pl-PL" sz="1600" dirty="0" err="1"/>
              <a:t>or</a:t>
            </a:r>
            <a:r>
              <a:rPr lang="pl-PL" sz="1600" dirty="0"/>
              <a:t> @</a:t>
            </a:r>
            <a:r>
              <a:rPr lang="pl-PL" sz="1600" dirty="0" err="1"/>
              <a:t>otherAuthor</a:t>
            </a:r>
            <a:r>
              <a:rPr lang="pl-PL" sz="1600" dirty="0"/>
              <a:t> /id=‘UMWc501acec835445948ca0aa86d27251c2’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325" y="2708920"/>
            <a:ext cx="1209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prawo 9"/>
          <p:cNvSpPr/>
          <p:nvPr/>
        </p:nvSpPr>
        <p:spPr>
          <a:xfrm>
            <a:off x="6012160" y="2996952"/>
            <a:ext cx="1800200" cy="288032"/>
          </a:xfrm>
          <a:prstGeom prst="rightArrow">
            <a:avLst>
              <a:gd name="adj1" fmla="val 50000"/>
              <a:gd name="adj2" fmla="val 44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2800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07504" y="422108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@book-</a:t>
            </a:r>
            <a:r>
              <a:rPr lang="en-US" dirty="0" err="1"/>
              <a:t>issueDate</a:t>
            </a:r>
            <a:r>
              <a:rPr lang="en-US" dirty="0"/>
              <a:t>&gt;=2022 </a:t>
            </a:r>
            <a:endParaRPr lang="pl-PL" dirty="0"/>
          </a:p>
          <a:p>
            <a:r>
              <a:rPr lang="en-US" dirty="0"/>
              <a:t>or @</a:t>
            </a:r>
            <a:r>
              <a:rPr lang="en-US" dirty="0" err="1"/>
              <a:t>issueDate</a:t>
            </a:r>
            <a:r>
              <a:rPr lang="en-US" dirty="0"/>
              <a:t>&gt;=2022 </a:t>
            </a:r>
            <a:endParaRPr lang="pl-PL" dirty="0"/>
          </a:p>
          <a:p>
            <a:r>
              <a:rPr lang="en-US" dirty="0"/>
              <a:t>or @</a:t>
            </a:r>
            <a:r>
              <a:rPr lang="en-US" dirty="0" err="1"/>
              <a:t>journalissue-issueDate</a:t>
            </a:r>
            <a:r>
              <a:rPr lang="en-US" dirty="0"/>
              <a:t>&gt;=2022 </a:t>
            </a:r>
            <a:endParaRPr lang="pl-PL" dirty="0"/>
          </a:p>
          <a:p>
            <a:r>
              <a:rPr lang="en-US" dirty="0"/>
              <a:t>or @</a:t>
            </a:r>
            <a:r>
              <a:rPr lang="en-US" dirty="0" err="1"/>
              <a:t>publicationDate</a:t>
            </a:r>
            <a:r>
              <a:rPr lang="en-US" dirty="0"/>
              <a:t>&gt;=2022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99992" y="422108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article</a:t>
            </a:r>
            <a:r>
              <a:rPr lang="pl-PL" dirty="0"/>
              <a:t>, rozdział</a:t>
            </a:r>
          </a:p>
          <a:p>
            <a:r>
              <a:rPr lang="pl-PL" dirty="0" err="1"/>
              <a:t>book</a:t>
            </a:r>
            <a:endParaRPr lang="pl-PL" dirty="0"/>
          </a:p>
          <a:p>
            <a:r>
              <a:rPr lang="pl-PL" dirty="0" err="1"/>
              <a:t>article</a:t>
            </a:r>
            <a:r>
              <a:rPr lang="pl-PL" dirty="0"/>
              <a:t>, artykuł</a:t>
            </a:r>
          </a:p>
          <a:p>
            <a:r>
              <a:rPr lang="pl-PL" dirty="0"/>
              <a:t>report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3563888" y="436510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3563888" y="458112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3563888" y="486916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3563888" y="5157192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661248"/>
            <a:ext cx="9144000" cy="1080120"/>
          </a:xfrm>
          <a:prstGeom prst="wedgeRoundRectCallout">
            <a:avLst>
              <a:gd name="adj1" fmla="val 35946"/>
              <a:gd name="adj2" fmla="val 203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Wyjaśnienie: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Autor w różnych rekordach może być zapisany w różnych miejscach.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Różne rekordy przechowują wyszukiwaną informację w różnych polach, np. rok opublikowania.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</a:t>
            </a:r>
            <a:r>
              <a:rPr lang="pl-PL" sz="2800" dirty="0">
                <a:latin typeface="+mj-lt"/>
                <a:ea typeface="+mj-ea"/>
                <a:cs typeface="+mj-cs"/>
              </a:rPr>
              <a:t>podejrzeć zapytanie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196752"/>
            <a:ext cx="943993" cy="1051785"/>
          </a:xfrm>
          <a:prstGeom prst="rect">
            <a:avLst/>
          </a:prstGeom>
        </p:spPr>
      </p:pic>
      <p:sp>
        <p:nvSpPr>
          <p:cNvPr id="17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1080120"/>
          </a:xfrm>
          <a:prstGeom prst="wedgeRoundRectCallout">
            <a:avLst>
              <a:gd name="adj1" fmla="val 42714"/>
              <a:gd name="adj2" fmla="val 879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Możemy podglądać tworzone zapytania. W tym celu podczas wyszukiwania możemy utworzyć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Alert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a potem odszukać go w Funkcjach Administracyjnych -&gt; Konfiguracja (podgląd) i podejrzeć jego kod.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21088"/>
            <a:ext cx="378246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394" y="4581128"/>
            <a:ext cx="5212606" cy="18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49164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39830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działa wykaz – Tabela przestawna?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412776"/>
            <a:ext cx="943993" cy="10517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0634"/>
            <a:ext cx="4571999" cy="227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1224136"/>
          </a:xfrm>
          <a:prstGeom prst="wedgeRoundRectCallout">
            <a:avLst>
              <a:gd name="adj1" fmla="val 42714"/>
              <a:gd name="adj2" fmla="val 879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Wszystkie wykazy/</a:t>
            </a:r>
            <a:r>
              <a:rPr lang="pl-PL" sz="1600" u="sng" dirty="0" err="1">
                <a:solidFill>
                  <a:schemeClr val="tx1"/>
                </a:solidFill>
                <a:latin typeface="Comic Sans MS" pitchFamily="66" charset="0"/>
              </a:rPr>
              <a:t>pivoty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/exporty w systemie to Formaty eksportu.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 przypadku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pivotów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sprawa dostępu do kodu jest prosta – wystarczy go wygenerować zaznaczając „Pokaż zaawansowaną konfigurację” i rozwinąć Dostępne pola. Tam możemy włączyć JS i „bawić się” w pisanie własnych kolumn.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556" y="2924944"/>
            <a:ext cx="45134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2676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działa wykaz – Kreator raportu?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980728"/>
            <a:ext cx="943993" cy="1051785"/>
          </a:xfrm>
          <a:prstGeom prst="rect">
            <a:avLst/>
          </a:prstGeom>
        </p:spPr>
      </p:pic>
      <p:sp>
        <p:nvSpPr>
          <p:cNvPr id="17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864096"/>
          </a:xfrm>
          <a:prstGeom prst="wedgeRoundRectCallout">
            <a:avLst>
              <a:gd name="adj1" fmla="val 43623"/>
              <a:gd name="adj2" fmla="val 975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Kreatory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raportów składają się z pary: rekord formatu eksportu i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szablonu </a:t>
            </a:r>
            <a:r>
              <a:rPr lang="pl-PL" sz="1600" dirty="0" err="1">
                <a:solidFill>
                  <a:srgbClr val="00B050"/>
                </a:solidFill>
                <a:latin typeface="Comic Sans MS" pitchFamily="66" charset="0"/>
              </a:rPr>
              <a:t>xhtml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który odpowiada już tylko za odpowiednie wyświetlenie otrzymanych danych od formatu eksportu.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3988"/>
            <a:ext cx="5637311" cy="527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5652120" y="2060848"/>
            <a:ext cx="3491880" cy="2088232"/>
          </a:xfrm>
          <a:prstGeom prst="wedgeRoundRectCallout">
            <a:avLst>
              <a:gd name="adj1" fmla="val 34351"/>
              <a:gd name="adj2" fmla="val -603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To w formacie eksportu są wszystkie parametry, funkcje, tu następuje zaczytywanie innych rekordów z bazy, a na końcu kiedy dane są już gotowe następuje przesłanie ich do szablonu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xhtml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340768"/>
            <a:ext cx="943993" cy="105178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49991"/>
            <a:ext cx="5616624" cy="51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224136"/>
          </a:xfrm>
          <a:prstGeom prst="wedgeRoundRectCallout">
            <a:avLst>
              <a:gd name="adj1" fmla="val 43623"/>
              <a:gd name="adj2" fmla="val 873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Utwórzmy teraz nowy raport, oznaczmy go jako aktywny – włączony, wpiszmy unikatową nazwę systemową, nazwę polską i angielską. Klucz sortowanie Z – niech będzie na końcu. Zaznaczmy Konfigurowalny. Wpiszmy też nazwę szablonu, do którego zostaną przekazane dane, później go utworzymy, zgodnie ze sztuką powinien zostać utworzony w folderze /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reports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 Pola Kodowanie i Typ MIME zostawiamy bez zmian.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476672"/>
            <a:ext cx="943993" cy="10517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242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504056"/>
          </a:xfrm>
          <a:prstGeom prst="wedgeRoundRectCallout">
            <a:avLst>
              <a:gd name="adj1" fmla="val 43926"/>
              <a:gd name="adj2" fmla="val 118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Zaznaczmy Rodzaj –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Kreatory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raportów</a:t>
            </a:r>
          </a:p>
        </p:txBody>
      </p:sp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921896"/>
            <a:ext cx="9144000" cy="936104"/>
          </a:xfrm>
          <a:prstGeom prst="wedgeRoundRectCallout">
            <a:avLst>
              <a:gd name="adj1" fmla="val 41502"/>
              <a:gd name="adj2" fmla="val 275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Przypomnienie -jeżeli raport wyświetla się na profilu naukowca, to do raportu pod zmienną </a:t>
            </a:r>
            <a:r>
              <a:rPr lang="pl-PL" sz="1600" b="1" dirty="0" err="1">
                <a:solidFill>
                  <a:schemeClr val="tx1"/>
                </a:solidFill>
                <a:latin typeface="Comic Sans MS" pitchFamily="66" charset="0"/>
              </a:rPr>
              <a:t>entities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zostanie przekazana lista z obiektem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author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2060848"/>
            <a:ext cx="9144000" cy="1800200"/>
          </a:xfrm>
          <a:prstGeom prst="wedgeRoundRectCallout">
            <a:avLst>
              <a:gd name="adj1" fmla="val 44160"/>
              <a:gd name="adj2" fmla="val -868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Teraz musimy określić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komu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i </a:t>
            </a:r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</a:rPr>
              <a:t>gdzie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raport ma się wyświetlać. To określa jakie grupy użytkowników mają dostęp do tego raportu, czy muszą być zalogowani i na jakich obiektach raport ma się wyświetlać (naukowcy, publikacje, projekty,....). Na razie niech wyświetla się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adminom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i niech będzie dostępny na profilu naukowca pod przyciskiem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Wklejmy: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#{s:hasRole('admin') and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searchEntityResultsType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=='author-info'}</a:t>
            </a:r>
            <a:endParaRPr lang="pl-PL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325" y="2924944"/>
            <a:ext cx="1209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6505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5352"/>
            <a:ext cx="914155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wykazami?, cd.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5157192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115616" y="5229200"/>
            <a:ext cx="5904656" cy="648072"/>
          </a:xfrm>
          <a:prstGeom prst="wedgeRoundRectCallout">
            <a:avLst>
              <a:gd name="adj1" fmla="val 73000"/>
              <a:gd name="adj2" fmla="val 1175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Sortowanie tylko od najnowszych lat, szkoda.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872208"/>
          </a:xfrm>
          <a:prstGeom prst="wedgeRoundRectCallout">
            <a:avLst>
              <a:gd name="adj1" fmla="val 41300"/>
              <a:gd name="adj2" fmla="val 33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Teraz musimy wpisać jakąś zawartość, nie będziemy jej używać, po prostu jak te pola będą puste raport się nie wygeneruje. Tak raporty były przemyślane. Ja jednak cały kod raportu i przesyłanie danych robię w polu Funkcje. Wpiszmy w Zawartość: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#{</a:t>
            </a:r>
            <a:r>
              <a:rPr lang="pl-PL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something</a:t>
            </a:r>
            <a:r>
              <a:rPr lang="pl-PL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Utwórzmy pole eksportu z nazwą </a:t>
            </a:r>
            <a:r>
              <a:rPr lang="pl-PL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something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i w polu Wartość wpiszmy sam znak średnika.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Zapiszmy i zamknijmy.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8237"/>
            <a:ext cx="88709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34076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1152128"/>
          </a:xfrm>
          <a:prstGeom prst="wedgeRoundRectCallout">
            <a:avLst>
              <a:gd name="adj1" fmla="val 43421"/>
              <a:gd name="adj2" fmla="val 92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Sprawdźmy poprawność i zapiszmy raport. Na stronie wyników wyszukiwania formatów eksportu kliknijmy – Przeładuj. Raport powinien się już wyświetlać pod przyciskiem Raport dorobku, ale nie uruchamiajmy go.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7813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6432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33258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Warunki wyświetlania raportów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196752"/>
            <a:ext cx="943993" cy="10517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1844824"/>
            <a:ext cx="8928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ROLE:</a:t>
            </a:r>
          </a:p>
          <a:p>
            <a:r>
              <a:rPr lang="en-US" sz="1600" dirty="0"/>
              <a:t>s:hasRole('admin')</a:t>
            </a:r>
          </a:p>
          <a:p>
            <a:r>
              <a:rPr lang="en-US" sz="1600" dirty="0"/>
              <a:t>s:hasRole('</a:t>
            </a:r>
            <a:r>
              <a:rPr lang="en-US" sz="1600" dirty="0" err="1"/>
              <a:t>superdataentry</a:t>
            </a:r>
            <a:r>
              <a:rPr lang="en-US" sz="1600" dirty="0"/>
              <a:t>')</a:t>
            </a:r>
          </a:p>
          <a:p>
            <a:r>
              <a:rPr lang="en-US" sz="1600" dirty="0"/>
              <a:t>s:hasRole('</a:t>
            </a:r>
            <a:r>
              <a:rPr lang="en-US" sz="1600" dirty="0" err="1"/>
              <a:t>dataentry</a:t>
            </a:r>
            <a:r>
              <a:rPr lang="en-US" sz="1600" dirty="0"/>
              <a:t>')</a:t>
            </a:r>
            <a:endParaRPr lang="pl-PL" sz="1600" dirty="0"/>
          </a:p>
          <a:p>
            <a:r>
              <a:rPr lang="pl-PL" sz="1600" dirty="0"/>
              <a:t>...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5230001" cy="15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0257"/>
            <a:ext cx="9079346" cy="1152128"/>
          </a:xfrm>
          <a:prstGeom prst="wedgeRoundRectCallout">
            <a:avLst>
              <a:gd name="adj1" fmla="val 44439"/>
              <a:gd name="adj2" fmla="val 801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Warunki wyświetlania raportów wymagają wyjaśnienia - są one określane za pomocą logiki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Boole’a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wyrażenia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Expression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Language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możemy używać operatorów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== </a:t>
            </a:r>
            <a:r>
              <a:rPr lang="pl-PL" sz="1600" dirty="0" err="1">
                <a:solidFill>
                  <a:srgbClr val="00B050"/>
                </a:solidFill>
                <a:latin typeface="Comic Sans MS" pitchFamily="66" charset="0"/>
              </a:rPr>
              <a:t>eq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rgbClr val="00B050"/>
                </a:solidFill>
                <a:latin typeface="Comic Sans MS" pitchFamily="66" charset="0"/>
              </a:rPr>
              <a:t>or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 || and &amp;&amp;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Uwaga - jeden niedomknięty nawias i raport nie będzie się wyświetlał.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Poniżej przykłady z już istniejących raportów:</a:t>
            </a:r>
          </a:p>
        </p:txBody>
      </p:sp>
      <p:sp>
        <p:nvSpPr>
          <p:cNvPr id="10" name="Strzałka zakrzywiona w dół 9"/>
          <p:cNvSpPr/>
          <p:nvPr/>
        </p:nvSpPr>
        <p:spPr>
          <a:xfrm>
            <a:off x="1259632" y="1844824"/>
            <a:ext cx="1800200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3284984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TYPY REKORDÓW:</a:t>
            </a:r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==‘</a:t>
            </a:r>
            <a:r>
              <a:rPr lang="pl-PL" sz="1600" dirty="0" err="1"/>
              <a:t>publication</a:t>
            </a:r>
            <a:r>
              <a:rPr lang="en-US" sz="1600" dirty="0"/>
              <a:t>‘</a:t>
            </a:r>
            <a:r>
              <a:rPr lang="pl-PL" sz="1600" dirty="0"/>
              <a:t>		//Zasoby nauki -&gt; Publikacje</a:t>
            </a:r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==‘</a:t>
            </a:r>
            <a:r>
              <a:rPr lang="pl-PL" sz="1600" dirty="0" err="1"/>
              <a:t>article</a:t>
            </a:r>
            <a:r>
              <a:rPr lang="en-US" sz="1600" dirty="0"/>
              <a:t>‘</a:t>
            </a:r>
            <a:r>
              <a:rPr lang="pl-PL" sz="1600" dirty="0"/>
              <a:t>		//Panel redaktora -&gt; Artykuły i rozdziały</a:t>
            </a:r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==‘</a:t>
            </a:r>
            <a:r>
              <a:rPr lang="pl-PL" sz="1600" dirty="0" err="1"/>
              <a:t>book</a:t>
            </a:r>
            <a:r>
              <a:rPr lang="en-US" sz="1600" dirty="0"/>
              <a:t>‘</a:t>
            </a:r>
            <a:r>
              <a:rPr lang="pl-PL" sz="1600" dirty="0"/>
              <a:t>			//Panel redaktora -&gt; Książki</a:t>
            </a:r>
            <a:endParaRPr lang="en-US" sz="1600" dirty="0"/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==‘</a:t>
            </a:r>
            <a:r>
              <a:rPr lang="pl-PL" sz="1600" dirty="0"/>
              <a:t>report</a:t>
            </a:r>
            <a:r>
              <a:rPr lang="en-US" sz="1600" dirty="0"/>
              <a:t>‘</a:t>
            </a:r>
            <a:r>
              <a:rPr lang="pl-PL" sz="1600" dirty="0"/>
              <a:t>		//Panel redaktora -&gt; Inne materiały</a:t>
            </a:r>
            <a:endParaRPr lang="en-US" sz="1600" dirty="0"/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=='author‘</a:t>
            </a:r>
            <a:r>
              <a:rPr lang="pl-PL" sz="1600" dirty="0"/>
              <a:t>		//Naukowcy, Autorzy i pracownicy</a:t>
            </a:r>
            <a:endParaRPr lang="en-US" sz="1600" dirty="0"/>
          </a:p>
          <a:p>
            <a:r>
              <a:rPr lang="en-US" sz="1600" dirty="0" err="1"/>
              <a:t>searchEntityResultsType</a:t>
            </a:r>
            <a:r>
              <a:rPr lang="en-US" sz="1600" dirty="0"/>
              <a:t>=='author-info'		//</a:t>
            </a:r>
            <a:r>
              <a:rPr lang="en-US" sz="1600" dirty="0" err="1"/>
              <a:t>profil</a:t>
            </a:r>
            <a:r>
              <a:rPr lang="en-US" sz="1600" dirty="0"/>
              <a:t> </a:t>
            </a:r>
            <a:r>
              <a:rPr lang="en-US" sz="1600" dirty="0" err="1"/>
              <a:t>osoby</a:t>
            </a:r>
            <a:r>
              <a:rPr lang="pl-PL" sz="1600" dirty="0"/>
              <a:t>, pod przyciskiem Raport dorobku</a:t>
            </a:r>
          </a:p>
          <a:p>
            <a:r>
              <a:rPr lang="pl-PL" sz="1600" dirty="0" err="1"/>
              <a:t>searchEntityResultsType=='everything</a:t>
            </a:r>
            <a:r>
              <a:rPr lang="pl-PL" sz="1600" dirty="0"/>
              <a:t>‘		//Funkcje Pomocnicze - Wyszukiwanie ogólne 					//obiektów wszystkich typów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0" y="566124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UŻYTKOWNIK:</a:t>
            </a:r>
          </a:p>
          <a:p>
            <a:r>
              <a:rPr lang="en-US" sz="1600" dirty="0"/>
              <a:t>identity.principal.name=='</a:t>
            </a:r>
            <a:r>
              <a:rPr lang="en-US" sz="1600" dirty="0" err="1"/>
              <a:t>krzysztof.karch</a:t>
            </a:r>
            <a:r>
              <a:rPr lang="en-US" sz="1600" dirty="0"/>
              <a:t>'	</a:t>
            </a:r>
            <a:r>
              <a:rPr lang="pl-PL" sz="1600" dirty="0"/>
              <a:t>	</a:t>
            </a:r>
            <a:r>
              <a:rPr lang="en-US" sz="1600" dirty="0"/>
              <a:t>//</a:t>
            </a:r>
            <a:r>
              <a:rPr lang="en-US" sz="1600" dirty="0" err="1"/>
              <a:t>tylko</a:t>
            </a:r>
            <a:r>
              <a:rPr lang="en-US" sz="1600" dirty="0"/>
              <a:t> </a:t>
            </a:r>
            <a:r>
              <a:rPr lang="pl-PL" sz="1600" dirty="0"/>
              <a:t>konkretny</a:t>
            </a:r>
            <a:r>
              <a:rPr lang="en-US" sz="1600" dirty="0"/>
              <a:t> </a:t>
            </a:r>
            <a:r>
              <a:rPr lang="en-US" sz="1600" dirty="0" err="1"/>
              <a:t>użytkownik</a:t>
            </a:r>
            <a:endParaRPr lang="en-US" sz="1600" dirty="0"/>
          </a:p>
          <a:p>
            <a:r>
              <a:rPr lang="en-US" sz="1600" dirty="0" err="1"/>
              <a:t>identity.isLoggedIn</a:t>
            </a:r>
            <a:r>
              <a:rPr lang="en-US" sz="1600" dirty="0"/>
              <a:t>()				//</a:t>
            </a:r>
            <a:r>
              <a:rPr lang="en-US" sz="1600" dirty="0" err="1"/>
              <a:t>tylko</a:t>
            </a:r>
            <a:r>
              <a:rPr lang="en-US" sz="1600" dirty="0"/>
              <a:t> </a:t>
            </a:r>
            <a:r>
              <a:rPr lang="en-US" sz="1600" dirty="0" err="1"/>
              <a:t>zalogowany</a:t>
            </a:r>
            <a:r>
              <a:rPr lang="en-US" sz="1600" dirty="0"/>
              <a:t> </a:t>
            </a:r>
            <a:r>
              <a:rPr lang="en-US" sz="1600" dirty="0" err="1"/>
              <a:t>użytkownik</a:t>
            </a:r>
            <a:endParaRPr lang="en-US" sz="1600" dirty="0"/>
          </a:p>
          <a:p>
            <a:r>
              <a:rPr lang="en-US" sz="1600" dirty="0" err="1"/>
              <a:t>identity.loggedIn</a:t>
            </a:r>
            <a:r>
              <a:rPr lang="en-US" sz="1600" dirty="0"/>
              <a:t> 				//</a:t>
            </a:r>
            <a:r>
              <a:rPr lang="en-US" sz="1600" dirty="0" err="1"/>
              <a:t>jw</a:t>
            </a:r>
            <a:r>
              <a:rPr lang="en-US" sz="1600" dirty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Warunki wyświetlania raportów,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260337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0257"/>
            <a:ext cx="9079346" cy="1304568"/>
          </a:xfrm>
          <a:prstGeom prst="wedgeRoundRectCallout">
            <a:avLst>
              <a:gd name="adj1" fmla="val 44048"/>
              <a:gd name="adj2" fmla="val 706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Zmieniając warunki wyświetlania raportów możemy ukryć przed użytkownikami niechciane raporty, samemu jednak mając do nich dostęp.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Jednak tak zmodyfikowane systemowe raporty nie będą się automatycznie aktualizować, bo wersja systemowa jest przez nas nadpisana. Co jakiś czas warto je skasować, zaczytać z systemu najnowszą wersję i ewentualnie ponownie ukryć.</a:t>
            </a:r>
            <a:endParaRPr lang="pl-PL" sz="1600" dirty="0">
              <a:solidFill>
                <a:srgbClr val="FF0000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4BC64E-3CEC-4878-85E9-E36C79090F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3964002" cy="3268396"/>
          </a:xfrm>
          <a:prstGeom prst="rect">
            <a:avLst/>
          </a:prstGeom>
        </p:spPr>
      </p:pic>
      <p:sp>
        <p:nvSpPr>
          <p:cNvPr id="12" name="Objaśnienie prostokątne zaokrąglone 5">
            <a:extLst>
              <a:ext uri="{FF2B5EF4-FFF2-40B4-BE49-F238E27FC236}">
                <a16:creationId xmlns:a16="http://schemas.microsoft.com/office/drawing/2014/main" id="{15AFD439-3807-40BA-9479-DCE37A0D66E0}"/>
              </a:ext>
            </a:extLst>
          </p:cNvPr>
          <p:cNvSpPr/>
          <p:nvPr/>
        </p:nvSpPr>
        <p:spPr>
          <a:xfrm>
            <a:off x="179512" y="2109130"/>
            <a:ext cx="3456384" cy="352549"/>
          </a:xfrm>
          <a:prstGeom prst="wedgeRoundRectCallout">
            <a:avLst>
              <a:gd name="adj1" fmla="val 26448"/>
              <a:gd name="adj2" fmla="val 257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Zalogowany administrator</a:t>
            </a:r>
            <a:endParaRPr lang="pl-PL" sz="1600" dirty="0">
              <a:solidFill>
                <a:srgbClr val="FF0000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14" name="Objaśnienie prostokątne zaokrąglone 5">
            <a:extLst>
              <a:ext uri="{FF2B5EF4-FFF2-40B4-BE49-F238E27FC236}">
                <a16:creationId xmlns:a16="http://schemas.microsoft.com/office/drawing/2014/main" id="{56A90F17-390A-4FA5-AE8A-0C61F5BAB2BF}"/>
              </a:ext>
            </a:extLst>
          </p:cNvPr>
          <p:cNvSpPr/>
          <p:nvPr/>
        </p:nvSpPr>
        <p:spPr>
          <a:xfrm>
            <a:off x="4743623" y="2089159"/>
            <a:ext cx="3456384" cy="352549"/>
          </a:xfrm>
          <a:prstGeom prst="wedgeRoundRectCallout">
            <a:avLst>
              <a:gd name="adj1" fmla="val 26448"/>
              <a:gd name="adj2" fmla="val 257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Zalogowany naukowiec</a:t>
            </a:r>
            <a:endParaRPr lang="pl-PL" sz="1600" dirty="0">
              <a:solidFill>
                <a:srgbClr val="FF0000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E47DCB-5CAB-433C-8604-EA367F968F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3270" y="2564904"/>
            <a:ext cx="3497089" cy="11148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C793A5D-1817-4CB0-9002-1D39CD1DDC27}"/>
              </a:ext>
            </a:extLst>
          </p:cNvPr>
          <p:cNvSpPr txBox="1"/>
          <p:nvPr/>
        </p:nvSpPr>
        <p:spPr>
          <a:xfrm>
            <a:off x="0" y="5833300"/>
            <a:ext cx="396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#{s:hasRole('admin') and (</a:t>
            </a:r>
            <a:r>
              <a:rPr lang="en-US" sz="1600" dirty="0" err="1"/>
              <a:t>searchEntityResultsType</a:t>
            </a:r>
            <a:r>
              <a:rPr lang="en-US" sz="1600" dirty="0"/>
              <a:t>=='author' or </a:t>
            </a:r>
            <a:r>
              <a:rPr lang="en-US" sz="1600" dirty="0" err="1"/>
              <a:t>searchEntityResultsType</a:t>
            </a:r>
            <a:r>
              <a:rPr lang="en-US" sz="1600" dirty="0"/>
              <a:t>=='author-info')}</a:t>
            </a:r>
            <a:endParaRPr lang="pl-PL" sz="16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3DF7977-508D-49D0-A440-043B039FAA42}"/>
              </a:ext>
            </a:extLst>
          </p:cNvPr>
          <p:cNvSpPr txBox="1"/>
          <p:nvPr/>
        </p:nvSpPr>
        <p:spPr>
          <a:xfrm>
            <a:off x="4746947" y="583330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#{identity.loggedIn and </a:t>
            </a:r>
            <a:r>
              <a:rPr lang="en-US" sz="1600" dirty="0" err="1"/>
              <a:t>searchEntityResultsType</a:t>
            </a:r>
            <a:r>
              <a:rPr lang="en-US" sz="1600" dirty="0"/>
              <a:t>=='author-info'}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70486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476672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576064"/>
          </a:xfrm>
          <a:prstGeom prst="wedgeRoundRectCallout">
            <a:avLst>
              <a:gd name="adj1" fmla="val 43421"/>
              <a:gd name="adj2" fmla="val 92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Wracamy do naszego raportu (zakładka Formaty eksportu). Spróbujmy zaczytać publikacje naukowca, wszystkie, ale tylko kompletne. Wklejmy poniższy kod do pola Funkcje: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7504" y="1268760"/>
            <a:ext cx="89289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B050"/>
                </a:solidFill>
              </a:rPr>
              <a:t>//Załaduj komponent umożliwiający eksport.</a:t>
            </a:r>
          </a:p>
          <a:p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exportHelper</a:t>
            </a:r>
            <a:r>
              <a:rPr lang="pl-PL" sz="1200" dirty="0"/>
              <a:t> = </a:t>
            </a:r>
            <a:r>
              <a:rPr lang="pl-PL" sz="1200" dirty="0" err="1"/>
              <a:t>org.jboss.seam.Component.getInstance</a:t>
            </a:r>
            <a:r>
              <a:rPr lang="pl-PL" sz="1200" dirty="0"/>
              <a:t>('</a:t>
            </a:r>
            <a:r>
              <a:rPr lang="pl-PL" sz="1200" dirty="0" err="1"/>
              <a:t>exportHelper</a:t>
            </a:r>
            <a:r>
              <a:rPr lang="pl-PL" sz="1200" dirty="0"/>
              <a:t>');</a:t>
            </a:r>
          </a:p>
          <a:p>
            <a:endParaRPr lang="pl-PL" sz="1200" dirty="0">
              <a:solidFill>
                <a:srgbClr val="00B050"/>
              </a:solidFill>
            </a:endParaRPr>
          </a:p>
          <a:p>
            <a:r>
              <a:rPr lang="pl-PL" sz="1200" dirty="0">
                <a:solidFill>
                  <a:srgbClr val="00B050"/>
                </a:solidFill>
              </a:rPr>
              <a:t>//Pobierz naukowca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//Wykaz generujemy na profilu naukowca, pod </a:t>
            </a:r>
            <a:r>
              <a:rPr lang="pl-PL" sz="1200" dirty="0" err="1">
                <a:solidFill>
                  <a:srgbClr val="00B050"/>
                </a:solidFill>
              </a:rPr>
              <a:t>entities</a:t>
            </a:r>
            <a:r>
              <a:rPr lang="pl-PL" sz="1200" dirty="0">
                <a:solidFill>
                  <a:srgbClr val="00B050"/>
                </a:solidFill>
              </a:rPr>
              <a:t> zawsze jest lista,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 naukowiec (obiekt </a:t>
            </a:r>
            <a:r>
              <a:rPr lang="pl-PL" sz="1200" dirty="0" err="1">
                <a:solidFill>
                  <a:srgbClr val="00B050"/>
                </a:solidFill>
              </a:rPr>
              <a:t>author</a:t>
            </a:r>
            <a:r>
              <a:rPr lang="pl-PL" sz="1200" dirty="0">
                <a:solidFill>
                  <a:srgbClr val="00B050"/>
                </a:solidFill>
              </a:rPr>
              <a:t>) jest pierwszym jej elementem.</a:t>
            </a:r>
          </a:p>
          <a:p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researcher</a:t>
            </a:r>
            <a:r>
              <a:rPr lang="pl-PL" sz="1200" dirty="0"/>
              <a:t> = </a:t>
            </a:r>
            <a:r>
              <a:rPr lang="pl-PL" sz="1200" dirty="0" err="1"/>
              <a:t>entities.get</a:t>
            </a:r>
            <a:r>
              <a:rPr lang="pl-PL" sz="1200" dirty="0"/>
              <a:t>(0);</a:t>
            </a:r>
          </a:p>
          <a:p>
            <a:endParaRPr lang="pl-PL" sz="1200" dirty="0">
              <a:solidFill>
                <a:srgbClr val="00B050"/>
              </a:solidFill>
            </a:endParaRPr>
          </a:p>
          <a:p>
            <a:r>
              <a:rPr lang="pl-PL" sz="1200" dirty="0">
                <a:solidFill>
                  <a:srgbClr val="00B050"/>
                </a:solidFill>
              </a:rPr>
              <a:t>//Utworzenie listy warunków dla zaczytywanych publikacji - odpowiednik </a:t>
            </a:r>
            <a:r>
              <a:rPr lang="pl-PL" sz="1200" dirty="0" err="1">
                <a:solidFill>
                  <a:srgbClr val="00B050"/>
                </a:solidFill>
              </a:rPr>
              <a:t>custom</a:t>
            </a:r>
            <a:r>
              <a:rPr lang="pl-PL" sz="1200" dirty="0">
                <a:solidFill>
                  <a:srgbClr val="00B050"/>
                </a:solidFill>
              </a:rPr>
              <a:t> </a:t>
            </a:r>
            <a:r>
              <a:rPr lang="pl-PL" sz="1200" dirty="0" err="1">
                <a:solidFill>
                  <a:srgbClr val="00B050"/>
                </a:solidFill>
              </a:rPr>
              <a:t>query</a:t>
            </a:r>
            <a:r>
              <a:rPr lang="pl-PL" sz="1200" dirty="0">
                <a:solidFill>
                  <a:srgbClr val="00B050"/>
                </a:solidFill>
              </a:rPr>
              <a:t>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//Funkcja pobierająca publikacje łączy wszystkie elementy listy warunków w jedno duże zapytanie.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//Elementy listy warunków będą łączone za pomocą logicznego 'and', każdy warunek musi być spełniony.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//Pobierz te publikacje, w których naukowiec jest autorem, </a:t>
            </a:r>
            <a:r>
              <a:rPr lang="pl-PL" sz="1200" dirty="0" err="1">
                <a:solidFill>
                  <a:srgbClr val="00B050"/>
                </a:solidFill>
              </a:rPr>
              <a:t>kontrybutorem</a:t>
            </a:r>
            <a:r>
              <a:rPr lang="pl-PL" sz="1200" dirty="0">
                <a:solidFill>
                  <a:srgbClr val="00B050"/>
                </a:solidFill>
              </a:rPr>
              <a:t> (Inny rodzaj odpowiedzialności) lub redaktorem.</a:t>
            </a:r>
          </a:p>
          <a:p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queryListPubs</a:t>
            </a:r>
            <a:r>
              <a:rPr lang="pl-PL" sz="1200" dirty="0"/>
              <a:t> = ["(</a:t>
            </a:r>
            <a:r>
              <a:rPr lang="pl-PL" sz="1200" dirty="0" err="1"/>
              <a:t>author</a:t>
            </a:r>
            <a:r>
              <a:rPr lang="pl-PL" sz="1200" dirty="0"/>
              <a:t>/@id='" + </a:t>
            </a:r>
            <a:r>
              <a:rPr lang="pl-PL" sz="1200" dirty="0" err="1"/>
              <a:t>researcher.id</a:t>
            </a:r>
            <a:r>
              <a:rPr lang="pl-PL" sz="1200" dirty="0"/>
              <a:t> + "' </a:t>
            </a:r>
            <a:r>
              <a:rPr lang="pl-PL" sz="1200" dirty="0" err="1"/>
              <a:t>or</a:t>
            </a:r>
            <a:r>
              <a:rPr lang="pl-PL" sz="1200" dirty="0"/>
              <a:t> </a:t>
            </a:r>
            <a:r>
              <a:rPr lang="pl-PL" sz="1200" dirty="0" err="1"/>
              <a:t>contributor</a:t>
            </a:r>
            <a:r>
              <a:rPr lang="pl-PL" sz="1200" dirty="0"/>
              <a:t>/@id='" + </a:t>
            </a:r>
            <a:r>
              <a:rPr lang="pl-PL" sz="1200" dirty="0" err="1"/>
              <a:t>researcher.id</a:t>
            </a:r>
            <a:r>
              <a:rPr lang="pl-PL" sz="1200" dirty="0"/>
              <a:t> + "' </a:t>
            </a:r>
            <a:r>
              <a:rPr lang="pl-PL" sz="1200" dirty="0" err="1"/>
              <a:t>or</a:t>
            </a:r>
            <a:r>
              <a:rPr lang="pl-PL" sz="1200" dirty="0"/>
              <a:t> </a:t>
            </a:r>
            <a:r>
              <a:rPr lang="pl-PL" sz="1200" dirty="0" err="1"/>
              <a:t>otherAuthor</a:t>
            </a:r>
            <a:r>
              <a:rPr lang="pl-PL" sz="1200" dirty="0"/>
              <a:t>/@id='" + </a:t>
            </a:r>
            <a:r>
              <a:rPr lang="pl-PL" sz="1200" dirty="0" err="1"/>
              <a:t>researcher.id</a:t>
            </a:r>
            <a:r>
              <a:rPr lang="pl-PL" sz="1200" dirty="0"/>
              <a:t> + "')"];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//Dodaj warunek tylko publikacje kompletne.</a:t>
            </a:r>
          </a:p>
          <a:p>
            <a:r>
              <a:rPr lang="pl-PL" sz="1200" dirty="0" err="1"/>
              <a:t>queryListPubs.push</a:t>
            </a:r>
            <a:r>
              <a:rPr lang="pl-PL" sz="1200" dirty="0"/>
              <a:t>("not(</a:t>
            </a:r>
            <a:r>
              <a:rPr lang="pl-PL" sz="1200" dirty="0" err="1"/>
              <a:t>recordStatus='partial</a:t>
            </a:r>
            <a:r>
              <a:rPr lang="pl-PL" sz="1200" dirty="0"/>
              <a:t>')");</a:t>
            </a:r>
          </a:p>
          <a:p>
            <a:endParaRPr lang="pl-PL" sz="1200" dirty="0">
              <a:solidFill>
                <a:srgbClr val="00B050"/>
              </a:solidFill>
            </a:endParaRPr>
          </a:p>
          <a:p>
            <a:r>
              <a:rPr lang="pl-PL" sz="1200" dirty="0">
                <a:solidFill>
                  <a:srgbClr val="00B050"/>
                </a:solidFill>
              </a:rPr>
              <a:t>//Pobierz z bazy danych publikacje spełniających nasze warunki.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//Wykorzystujemy już istniejącą w systemie Omega funkcję, przekazujemy jej warunki, musimy wybrać jakieś sortowanie.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//Zwrócona lista jest nieedytowalna, ale można ją odczytywać.</a:t>
            </a:r>
          </a:p>
          <a:p>
            <a:r>
              <a:rPr lang="pl-PL" sz="1200" dirty="0" err="1"/>
              <a:t>var</a:t>
            </a:r>
            <a:r>
              <a:rPr lang="pl-PL" sz="1200" dirty="0"/>
              <a:t> </a:t>
            </a:r>
            <a:r>
              <a:rPr lang="pl-PL" sz="1200" dirty="0" err="1"/>
              <a:t>publications</a:t>
            </a:r>
            <a:r>
              <a:rPr lang="pl-PL" sz="1200" dirty="0"/>
              <a:t> = </a:t>
            </a:r>
            <a:r>
              <a:rPr lang="pl-PL" sz="1200" dirty="0" err="1"/>
              <a:t>exportHelper.fetchList</a:t>
            </a:r>
            <a:r>
              <a:rPr lang="pl-PL" sz="1200" dirty="0"/>
              <a:t>('</a:t>
            </a:r>
            <a:r>
              <a:rPr lang="pl-PL" sz="1200" dirty="0" err="1"/>
              <a:t>publicationList</a:t>
            </a:r>
            <a:r>
              <a:rPr lang="pl-PL" sz="1200" dirty="0"/>
              <a:t>', </a:t>
            </a:r>
            <a:r>
              <a:rPr lang="pl-PL" sz="1200" dirty="0" err="1"/>
              <a:t>queryListPubs</a:t>
            </a:r>
            <a:r>
              <a:rPr lang="pl-PL" sz="1200" dirty="0"/>
              <a:t>, '</a:t>
            </a:r>
            <a:r>
              <a:rPr lang="pl-PL" sz="1200" dirty="0" err="1"/>
              <a:t>publication</a:t>
            </a:r>
            <a:r>
              <a:rPr lang="pl-PL" sz="1200" dirty="0"/>
              <a:t>', 'defaultsorttemplate2m');</a:t>
            </a:r>
          </a:p>
          <a:p>
            <a:endParaRPr lang="pl-PL" sz="1200" dirty="0">
              <a:solidFill>
                <a:srgbClr val="00B050"/>
              </a:solidFill>
            </a:endParaRPr>
          </a:p>
          <a:p>
            <a:r>
              <a:rPr lang="pl-PL" sz="1200" dirty="0">
                <a:solidFill>
                  <a:srgbClr val="00B050"/>
                </a:solidFill>
              </a:rPr>
              <a:t>//Inicjalizacja exportu.</a:t>
            </a:r>
          </a:p>
          <a:p>
            <a:r>
              <a:rPr lang="pl-PL" sz="1200" dirty="0">
                <a:solidFill>
                  <a:srgbClr val="00B050"/>
                </a:solidFill>
              </a:rPr>
              <a:t>//Musimy zainicjować eksport i przekazać mu 2 parametry, nawet jeśli nie mamy żadnych określonych parametrów (</a:t>
            </a:r>
            <a:r>
              <a:rPr lang="pl-PL" sz="1200" dirty="0" err="1">
                <a:solidFill>
                  <a:srgbClr val="00B050"/>
                </a:solidFill>
              </a:rPr>
              <a:t>params</a:t>
            </a:r>
            <a:r>
              <a:rPr lang="pl-PL" sz="1200" dirty="0">
                <a:solidFill>
                  <a:srgbClr val="00B050"/>
                </a:solidFill>
              </a:rPr>
              <a:t>).</a:t>
            </a:r>
          </a:p>
          <a:p>
            <a:r>
              <a:rPr lang="pl-PL" sz="1200" dirty="0" err="1"/>
              <a:t>exportHelper.initExport</a:t>
            </a:r>
            <a:r>
              <a:rPr lang="pl-PL" sz="1200" dirty="0"/>
              <a:t>(</a:t>
            </a:r>
            <a:r>
              <a:rPr lang="pl-PL" sz="1200" dirty="0" err="1"/>
              <a:t>entities</a:t>
            </a:r>
            <a:r>
              <a:rPr lang="pl-PL" sz="1200" dirty="0"/>
              <a:t>, </a:t>
            </a:r>
            <a:r>
              <a:rPr lang="pl-PL" sz="1200" dirty="0" err="1"/>
              <a:t>params</a:t>
            </a:r>
            <a:r>
              <a:rPr lang="pl-PL" sz="1200" dirty="0"/>
              <a:t>);</a:t>
            </a:r>
          </a:p>
          <a:p>
            <a:endParaRPr lang="pl-PL" sz="1200" dirty="0">
              <a:solidFill>
                <a:srgbClr val="00B050"/>
              </a:solidFill>
            </a:endParaRPr>
          </a:p>
          <a:p>
            <a:r>
              <a:rPr lang="pl-PL" sz="1200" dirty="0">
                <a:solidFill>
                  <a:srgbClr val="00B050"/>
                </a:solidFill>
              </a:rPr>
              <a:t>//Wyeksportowanie listy z zaczytanymi publikacjami.</a:t>
            </a:r>
          </a:p>
          <a:p>
            <a:r>
              <a:rPr lang="pl-PL" sz="1200" dirty="0" err="1"/>
              <a:t>exportHelper.set</a:t>
            </a:r>
            <a:r>
              <a:rPr lang="pl-PL" sz="1200" dirty="0"/>
              <a:t>('</a:t>
            </a:r>
            <a:r>
              <a:rPr lang="pl-PL" sz="1200" dirty="0" err="1"/>
              <a:t>publications</a:t>
            </a:r>
            <a:r>
              <a:rPr lang="pl-PL" sz="1200" dirty="0"/>
              <a:t>', </a:t>
            </a:r>
            <a:r>
              <a:rPr lang="pl-PL" sz="1200" dirty="0" err="1"/>
              <a:t>publications</a:t>
            </a:r>
            <a:r>
              <a:rPr lang="pl-PL" sz="1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nowego kreatora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2348880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2304256"/>
          </a:xfrm>
          <a:prstGeom prst="wedgeRoundRectCallout">
            <a:avLst>
              <a:gd name="adj1" fmla="val 43219"/>
              <a:gd name="adj2" fmla="val 673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Tylko 7 linijek kodu, reszta to komentarze. W naszym raporcie wykorzystaliśmy komponent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exportHelper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w wielu przypadkach jest to po prostu kopiuj/wklej z już istniejących raportów. Na uwagę zasługuje funkcja </a:t>
            </a:r>
            <a:r>
              <a:rPr lang="pl-PL" sz="1600" i="1" dirty="0" err="1">
                <a:solidFill>
                  <a:schemeClr val="tx1"/>
                </a:solidFill>
                <a:latin typeface="Comic Sans MS" pitchFamily="66" charset="0"/>
              </a:rPr>
              <a:t>exportHelper.fetchList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którą to będziemy mogli zaczytywać różne typy rekordów z bazy danych.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W zależności od zaczytywanych typów obiektów trzeba jej przekazać minimum 3 lub 4 parametry: </a:t>
            </a:r>
          </a:p>
          <a:p>
            <a:pPr algn="ctr"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String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‘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publicationList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’ – wyjątkowy 4. argument dla publikacji</a:t>
            </a:r>
          </a:p>
          <a:p>
            <a:pPr algn="ctr"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listę z zapytaniami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Custom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query</a:t>
            </a:r>
            <a:endParaRPr lang="pl-PL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String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określający typ zaczytywanych rekordów</a:t>
            </a:r>
          </a:p>
          <a:p>
            <a:pPr algn="ctr"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jakiś Sorter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7504" y="2852936"/>
            <a:ext cx="88569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//pobieramy jakiś sorter, którego wymaga funkcja </a:t>
            </a:r>
            <a:r>
              <a:rPr lang="pl-PL" sz="1600" dirty="0" err="1"/>
              <a:t>fetchList</a:t>
            </a:r>
            <a:endParaRPr lang="pl-PL" sz="1600" dirty="0"/>
          </a:p>
          <a:p>
            <a:r>
              <a:rPr lang="pl-PL" sz="1600" dirty="0" err="1"/>
              <a:t>var</a:t>
            </a:r>
            <a:r>
              <a:rPr lang="pl-PL" sz="1600" dirty="0"/>
              <a:t> sorter = </a:t>
            </a:r>
            <a:r>
              <a:rPr lang="pl-PL" sz="1600" dirty="0" err="1"/>
              <a:t>exportHelper.getSorter</a:t>
            </a:r>
            <a:r>
              <a:rPr lang="pl-PL" sz="1600" dirty="0"/>
              <a:t>(['</a:t>
            </a:r>
            <a:r>
              <a:rPr lang="pl-PL" sz="1600" dirty="0" err="1"/>
              <a:t>year</a:t>
            </a:r>
            <a:r>
              <a:rPr lang="pl-PL" sz="1600" dirty="0"/>
              <a:t> ; </a:t>
            </a:r>
            <a:r>
              <a:rPr lang="pl-PL" sz="1600" dirty="0" err="1"/>
              <a:t>descending</a:t>
            </a:r>
            <a:r>
              <a:rPr lang="pl-PL" sz="1600" dirty="0"/>
              <a:t>']);</a:t>
            </a:r>
          </a:p>
          <a:p>
            <a:endParaRPr lang="pl-PL" sz="1600" dirty="0"/>
          </a:p>
          <a:p>
            <a:r>
              <a:rPr lang="pl-PL" sz="1600" dirty="0"/>
              <a:t>//lista z publikacjami (</a:t>
            </a:r>
            <a:r>
              <a:rPr lang="pl-PL" sz="1600" dirty="0">
                <a:solidFill>
                  <a:srgbClr val="FF0000"/>
                </a:solidFill>
              </a:rPr>
              <a:t>UWAGA – 4. parametr i zaczytuje też patenty</a:t>
            </a:r>
            <a:r>
              <a:rPr lang="pl-PL" sz="1600" dirty="0"/>
              <a:t>)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publications</a:t>
            </a:r>
            <a:r>
              <a:rPr lang="pl-PL" sz="1600" dirty="0"/>
              <a:t> = </a:t>
            </a:r>
            <a:r>
              <a:rPr lang="pl-PL" sz="1600" dirty="0" err="1"/>
              <a:t>exportHelper.fetchList</a:t>
            </a:r>
            <a:r>
              <a:rPr lang="pl-PL" sz="1600" dirty="0"/>
              <a:t>(</a:t>
            </a:r>
            <a:r>
              <a:rPr lang="pl-PL" sz="1600" dirty="0">
                <a:solidFill>
                  <a:srgbClr val="FF0000"/>
                </a:solidFill>
              </a:rPr>
              <a:t>'</a:t>
            </a:r>
            <a:r>
              <a:rPr lang="pl-PL" sz="1600" dirty="0" err="1">
                <a:solidFill>
                  <a:srgbClr val="FF0000"/>
                </a:solidFill>
              </a:rPr>
              <a:t>publicationList</a:t>
            </a:r>
            <a:r>
              <a:rPr lang="pl-PL" sz="1600" dirty="0">
                <a:solidFill>
                  <a:srgbClr val="FF0000"/>
                </a:solidFill>
              </a:rPr>
              <a:t>'</a:t>
            </a:r>
            <a:r>
              <a:rPr lang="pl-PL" sz="1600" dirty="0"/>
              <a:t>, </a:t>
            </a:r>
            <a:r>
              <a:rPr lang="pl-PL" sz="1600" dirty="0" err="1"/>
              <a:t>queryListPubs</a:t>
            </a:r>
            <a:r>
              <a:rPr lang="pl-PL" sz="1600" dirty="0"/>
              <a:t>, '</a:t>
            </a:r>
            <a:r>
              <a:rPr lang="pl-PL" sz="1600" dirty="0" err="1"/>
              <a:t>publication</a:t>
            </a:r>
            <a:r>
              <a:rPr lang="pl-PL" sz="1600" dirty="0"/>
              <a:t>', 	'defaultsorttemplate2m');</a:t>
            </a:r>
          </a:p>
          <a:p>
            <a:endParaRPr lang="pl-PL" sz="1600" dirty="0"/>
          </a:p>
          <a:p>
            <a:r>
              <a:rPr lang="pl-PL" sz="1600" dirty="0"/>
              <a:t>//lista z artykułami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articles</a:t>
            </a:r>
            <a:r>
              <a:rPr lang="pl-PL" sz="1600" dirty="0"/>
              <a:t> = </a:t>
            </a:r>
            <a:r>
              <a:rPr lang="pl-PL" sz="1600" dirty="0" err="1"/>
              <a:t>exportHelper.fetchList</a:t>
            </a:r>
            <a:r>
              <a:rPr lang="pl-PL" sz="1600" dirty="0"/>
              <a:t>(</a:t>
            </a:r>
            <a:r>
              <a:rPr lang="pl-PL" sz="1600" dirty="0" err="1"/>
              <a:t>queryListPubs</a:t>
            </a:r>
            <a:r>
              <a:rPr lang="pl-PL" sz="1600" dirty="0"/>
              <a:t>, '</a:t>
            </a:r>
            <a:r>
              <a:rPr lang="pl-PL" sz="1600" dirty="0" err="1"/>
              <a:t>article</a:t>
            </a:r>
            <a:r>
              <a:rPr lang="pl-PL" sz="1600" dirty="0"/>
              <a:t>', sorter);</a:t>
            </a:r>
          </a:p>
          <a:p>
            <a:endParaRPr lang="pl-PL" sz="1600" dirty="0"/>
          </a:p>
          <a:p>
            <a:r>
              <a:rPr lang="pl-PL" sz="1600" dirty="0"/>
              <a:t>//lista z projektami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projects</a:t>
            </a:r>
            <a:r>
              <a:rPr lang="pl-PL" sz="1600" dirty="0"/>
              <a:t> = </a:t>
            </a:r>
            <a:r>
              <a:rPr lang="pl-PL" sz="1600" dirty="0" err="1"/>
              <a:t>exportHelper.fetchList</a:t>
            </a:r>
            <a:r>
              <a:rPr lang="pl-PL" sz="1600" dirty="0"/>
              <a:t>(</a:t>
            </a:r>
            <a:r>
              <a:rPr lang="pl-PL" sz="1600" dirty="0" err="1"/>
              <a:t>queryListProjects</a:t>
            </a:r>
            <a:r>
              <a:rPr lang="pl-PL" sz="1600" dirty="0"/>
              <a:t>, '</a:t>
            </a:r>
            <a:r>
              <a:rPr lang="pl-PL" sz="1600" dirty="0" err="1"/>
              <a:t>projectmain</a:t>
            </a:r>
            <a:r>
              <a:rPr lang="pl-PL" sz="1600" dirty="0"/>
              <a:t>', sorter);</a:t>
            </a:r>
          </a:p>
          <a:p>
            <a:endParaRPr lang="pl-PL" sz="1600" dirty="0"/>
          </a:p>
          <a:p>
            <a:r>
              <a:rPr lang="pl-PL" sz="1600" dirty="0"/>
              <a:t>//lista z patentami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patents</a:t>
            </a:r>
            <a:r>
              <a:rPr lang="pl-PL" sz="1600" dirty="0"/>
              <a:t> = </a:t>
            </a:r>
            <a:r>
              <a:rPr lang="pl-PL" sz="1600" dirty="0" err="1"/>
              <a:t>exportHelper.fetchList</a:t>
            </a:r>
            <a:r>
              <a:rPr lang="pl-PL" sz="1600" dirty="0"/>
              <a:t>(</a:t>
            </a:r>
            <a:r>
              <a:rPr lang="pl-PL" sz="1600" dirty="0" err="1"/>
              <a:t>queryListPatents</a:t>
            </a:r>
            <a:r>
              <a:rPr lang="pl-PL" sz="1600" dirty="0"/>
              <a:t>, 'patent', sorter);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szablonu dla naszego raportu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70080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584176"/>
          </a:xfrm>
          <a:prstGeom prst="wedgeRoundRectCallout">
            <a:avLst>
              <a:gd name="adj1" fmla="val 43623"/>
              <a:gd name="adj2" fmla="val 978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Teraz tworzymy nowy szablon, który wyświetli przesłaną listę </a:t>
            </a:r>
            <a:r>
              <a:rPr lang="pl-PL" sz="1600" i="1" dirty="0" err="1">
                <a:solidFill>
                  <a:schemeClr val="tx1"/>
                </a:solidFill>
                <a:latin typeface="Comic Sans MS" pitchFamily="66" charset="0"/>
              </a:rPr>
              <a:t>publications</a:t>
            </a:r>
            <a:endParaRPr lang="pl-PL" sz="1600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Ścieżka zgodnie z tym co wpisaliśmy w formacie eksportu:</a:t>
            </a:r>
          </a:p>
          <a:p>
            <a:pPr algn="ctr"/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pl-PL" sz="1600" i="1" dirty="0" err="1">
                <a:solidFill>
                  <a:schemeClr val="tx1"/>
                </a:solidFill>
                <a:latin typeface="Comic Sans MS" pitchFamily="66" charset="0"/>
              </a:rPr>
              <a:t>reports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pl-PL" sz="1600" i="1" dirty="0" err="1">
                <a:solidFill>
                  <a:schemeClr val="tx1"/>
                </a:solidFill>
                <a:latin typeface="Comic Sans MS" pitchFamily="66" charset="0"/>
              </a:rPr>
              <a:t>testReport.xhtml</a:t>
            </a:r>
            <a:endParaRPr lang="pl-PL" sz="1600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Zaznaczamy Aktywny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Dobrą praktyką jest dodanie Komentarza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6985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szablonu dla naszego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404664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504056"/>
          </a:xfrm>
          <a:prstGeom prst="wedgeRoundRectCallout">
            <a:avLst>
              <a:gd name="adj1" fmla="val 43623"/>
              <a:gd name="adj2" fmla="val 1088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Wklejamy poniższy kod do pola Wartość, część 1 z 2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124745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&lt;!DOCTYPE </a:t>
            </a:r>
            <a:r>
              <a:rPr lang="pl-PL" sz="1000" dirty="0" err="1"/>
              <a:t>html</a:t>
            </a:r>
            <a:endParaRPr lang="pl-PL" sz="1000" dirty="0"/>
          </a:p>
          <a:p>
            <a:r>
              <a:rPr lang="pl-PL" sz="1000" dirty="0"/>
              <a:t>  PUBLIC "-//W3C//DTD XHTML 1.0 </a:t>
            </a:r>
            <a:r>
              <a:rPr lang="pl-PL" sz="1000" dirty="0" err="1"/>
              <a:t>Strict</a:t>
            </a:r>
            <a:r>
              <a:rPr lang="pl-PL" sz="1000" dirty="0"/>
              <a:t>//EN" "http://www.w3.org/TR/xhtml1/DTD/xhtml1-strict.dtd"&gt;</a:t>
            </a:r>
          </a:p>
          <a:p>
            <a:r>
              <a:rPr lang="pl-PL" sz="1000" dirty="0"/>
              <a:t>&lt;</a:t>
            </a:r>
            <a:r>
              <a:rPr lang="pl-PL" sz="1000" dirty="0" err="1"/>
              <a:t>html</a:t>
            </a:r>
            <a:r>
              <a:rPr lang="pl-PL" sz="1000" dirty="0"/>
              <a:t> </a:t>
            </a:r>
            <a:r>
              <a:rPr lang="pl-PL" sz="1000" dirty="0" err="1"/>
              <a:t>xmlns="http</a:t>
            </a:r>
            <a:r>
              <a:rPr lang="pl-PL" sz="1000" dirty="0"/>
              <a:t>://www.w3.org/1999/</a:t>
            </a:r>
            <a:r>
              <a:rPr lang="pl-PL" sz="1000" dirty="0" err="1"/>
              <a:t>xhtml</a:t>
            </a:r>
            <a:r>
              <a:rPr lang="pl-PL" sz="1000" dirty="0"/>
              <a:t>" </a:t>
            </a:r>
            <a:r>
              <a:rPr lang="pl-PL" sz="1000" dirty="0" err="1"/>
              <a:t>xmlns:pe="http</a:t>
            </a:r>
            <a:r>
              <a:rPr lang="pl-PL" sz="1000" dirty="0"/>
              <a:t>://</a:t>
            </a:r>
            <a:r>
              <a:rPr lang="pl-PL" sz="1000" dirty="0" err="1"/>
              <a:t>primefaces.org</a:t>
            </a:r>
            <a:r>
              <a:rPr lang="pl-PL" sz="1000" dirty="0"/>
              <a:t>/</a:t>
            </a:r>
            <a:r>
              <a:rPr lang="pl-PL" sz="1000" dirty="0" err="1"/>
              <a:t>ui</a:t>
            </a:r>
            <a:r>
              <a:rPr lang="pl-PL" sz="1000" dirty="0"/>
              <a:t>/</a:t>
            </a:r>
            <a:r>
              <a:rPr lang="pl-PL" sz="1000" dirty="0" err="1"/>
              <a:t>extensions</a:t>
            </a:r>
            <a:r>
              <a:rPr lang="pl-PL" sz="1000" dirty="0"/>
              <a:t>" </a:t>
            </a:r>
            <a:r>
              <a:rPr lang="pl-PL" sz="1000" dirty="0" err="1"/>
              <a:t>xmlns:xsd="http</a:t>
            </a:r>
            <a:r>
              <a:rPr lang="pl-PL" sz="1000" dirty="0"/>
              <a:t>://www.w3.org/2001/</a:t>
            </a:r>
            <a:r>
              <a:rPr lang="pl-PL" sz="1000" dirty="0" err="1"/>
              <a:t>XMLSchema</a:t>
            </a:r>
            <a:r>
              <a:rPr lang="pl-PL" sz="1000" dirty="0"/>
              <a:t>" </a:t>
            </a:r>
            <a:r>
              <a:rPr lang="pl-PL" sz="1000" dirty="0" err="1"/>
              <a:t>xmlns:h="http</a:t>
            </a:r>
            <a:r>
              <a:rPr lang="pl-PL" sz="1000" dirty="0"/>
              <a:t>://</a:t>
            </a:r>
            <a:r>
              <a:rPr lang="pl-PL" sz="1000" dirty="0" err="1"/>
              <a:t>java.sun.com</a:t>
            </a:r>
            <a:r>
              <a:rPr lang="pl-PL" sz="1000" dirty="0"/>
              <a:t>/</a:t>
            </a:r>
            <a:r>
              <a:rPr lang="pl-PL" sz="1000" dirty="0" err="1"/>
              <a:t>jsf</a:t>
            </a:r>
            <a:r>
              <a:rPr lang="pl-PL" sz="1000" dirty="0"/>
              <a:t>/</a:t>
            </a:r>
            <a:r>
              <a:rPr lang="pl-PL" sz="1000" dirty="0" err="1"/>
              <a:t>html</a:t>
            </a:r>
            <a:r>
              <a:rPr lang="pl-PL" sz="1000" dirty="0"/>
              <a:t>" </a:t>
            </a:r>
            <a:r>
              <a:rPr lang="pl-PL" sz="1000" dirty="0" err="1"/>
              <a:t>xmlns:ui="http</a:t>
            </a:r>
            <a:r>
              <a:rPr lang="pl-PL" sz="1000" dirty="0"/>
              <a:t>://</a:t>
            </a:r>
            <a:r>
              <a:rPr lang="pl-PL" sz="1000" dirty="0" err="1"/>
              <a:t>java.sun.com</a:t>
            </a:r>
            <a:r>
              <a:rPr lang="pl-PL" sz="1000" dirty="0"/>
              <a:t>/</a:t>
            </a:r>
            <a:r>
              <a:rPr lang="pl-PL" sz="1000" dirty="0" err="1"/>
              <a:t>jsf</a:t>
            </a:r>
            <a:r>
              <a:rPr lang="pl-PL" sz="1000" dirty="0"/>
              <a:t>/</a:t>
            </a:r>
            <a:r>
              <a:rPr lang="pl-PL" sz="1000" dirty="0" err="1"/>
              <a:t>facelets</a:t>
            </a:r>
            <a:r>
              <a:rPr lang="pl-PL" sz="1000" dirty="0"/>
              <a:t>" </a:t>
            </a:r>
            <a:r>
              <a:rPr lang="pl-PL" sz="1000" dirty="0" err="1"/>
              <a:t>xmlns:f="http</a:t>
            </a:r>
            <a:r>
              <a:rPr lang="pl-PL" sz="1000" dirty="0"/>
              <a:t>://</a:t>
            </a:r>
            <a:r>
              <a:rPr lang="pl-PL" sz="1000" dirty="0" err="1"/>
              <a:t>java.sun.com</a:t>
            </a:r>
            <a:r>
              <a:rPr lang="pl-PL" sz="1000" dirty="0"/>
              <a:t>/</a:t>
            </a:r>
            <a:r>
              <a:rPr lang="pl-PL" sz="1000" dirty="0" err="1"/>
              <a:t>jsf</a:t>
            </a:r>
            <a:r>
              <a:rPr lang="pl-PL" sz="1000" dirty="0"/>
              <a:t>/</a:t>
            </a:r>
            <a:r>
              <a:rPr lang="pl-PL" sz="1000" dirty="0" err="1"/>
              <a:t>core</a:t>
            </a:r>
            <a:r>
              <a:rPr lang="pl-PL" sz="1000" dirty="0"/>
              <a:t>" </a:t>
            </a:r>
            <a:r>
              <a:rPr lang="pl-PL" sz="1000" dirty="0" err="1"/>
              <a:t>xmlns:c="http</a:t>
            </a:r>
            <a:r>
              <a:rPr lang="pl-PL" sz="1000" dirty="0"/>
              <a:t>://</a:t>
            </a:r>
            <a:r>
              <a:rPr lang="pl-PL" sz="1000" dirty="0" err="1"/>
              <a:t>java.sun.com</a:t>
            </a:r>
            <a:r>
              <a:rPr lang="pl-PL" sz="1000" dirty="0"/>
              <a:t>/</a:t>
            </a:r>
            <a:r>
              <a:rPr lang="pl-PL" sz="1000" dirty="0" err="1"/>
              <a:t>jsp</a:t>
            </a:r>
            <a:r>
              <a:rPr lang="pl-PL" sz="1000" dirty="0"/>
              <a:t>/</a:t>
            </a:r>
            <a:r>
              <a:rPr lang="pl-PL" sz="1000" dirty="0" err="1"/>
              <a:t>jstl</a:t>
            </a:r>
            <a:r>
              <a:rPr lang="pl-PL" sz="1000" dirty="0"/>
              <a:t>/</a:t>
            </a:r>
            <a:r>
              <a:rPr lang="pl-PL" sz="1000" dirty="0" err="1"/>
              <a:t>core</a:t>
            </a:r>
            <a:r>
              <a:rPr lang="pl-PL" sz="1000" dirty="0"/>
              <a:t>" </a:t>
            </a:r>
            <a:r>
              <a:rPr lang="pl-PL" sz="1000" dirty="0" err="1"/>
              <a:t>xmlns:fn="http</a:t>
            </a:r>
            <a:r>
              <a:rPr lang="pl-PL" sz="1000" dirty="0"/>
              <a:t>://</a:t>
            </a:r>
            <a:r>
              <a:rPr lang="pl-PL" sz="1000" dirty="0" err="1"/>
              <a:t>java.sun.com</a:t>
            </a:r>
            <a:r>
              <a:rPr lang="pl-PL" sz="1000" dirty="0"/>
              <a:t>/</a:t>
            </a:r>
            <a:r>
              <a:rPr lang="pl-PL" sz="1000" dirty="0" err="1"/>
              <a:t>jsp</a:t>
            </a:r>
            <a:r>
              <a:rPr lang="pl-PL" sz="1000" dirty="0"/>
              <a:t>/</a:t>
            </a:r>
            <a:r>
              <a:rPr lang="pl-PL" sz="1000" dirty="0" err="1"/>
              <a:t>jstl</a:t>
            </a:r>
            <a:r>
              <a:rPr lang="pl-PL" sz="1000" dirty="0"/>
              <a:t>/</a:t>
            </a:r>
            <a:r>
              <a:rPr lang="pl-PL" sz="1000" dirty="0" err="1"/>
              <a:t>functions</a:t>
            </a:r>
            <a:r>
              <a:rPr lang="pl-PL" sz="1000" dirty="0"/>
              <a:t>" </a:t>
            </a:r>
            <a:r>
              <a:rPr lang="pl-PL" sz="1000" dirty="0" err="1"/>
              <a:t>xmlns:p="http</a:t>
            </a:r>
            <a:r>
              <a:rPr lang="pl-PL" sz="1000" dirty="0"/>
              <a:t>://</a:t>
            </a:r>
            <a:r>
              <a:rPr lang="pl-PL" sz="1000" dirty="0" err="1"/>
              <a:t>primefaces.org</a:t>
            </a:r>
            <a:r>
              <a:rPr lang="pl-PL" sz="1000" dirty="0"/>
              <a:t>/</a:t>
            </a:r>
            <a:r>
              <a:rPr lang="pl-PL" sz="1000" dirty="0" err="1"/>
              <a:t>ui</a:t>
            </a:r>
            <a:r>
              <a:rPr lang="pl-PL" sz="1000" dirty="0"/>
              <a:t>" </a:t>
            </a:r>
            <a:r>
              <a:rPr lang="pl-PL" sz="1000" dirty="0" err="1"/>
              <a:t>xmlns:s="http</a:t>
            </a:r>
            <a:r>
              <a:rPr lang="pl-PL" sz="1000" dirty="0"/>
              <a:t>://</a:t>
            </a:r>
            <a:r>
              <a:rPr lang="pl-PL" sz="1000" dirty="0" err="1"/>
              <a:t>jboss.org</a:t>
            </a:r>
            <a:r>
              <a:rPr lang="pl-PL" sz="1000" dirty="0"/>
              <a:t>/</a:t>
            </a:r>
            <a:r>
              <a:rPr lang="pl-PL" sz="1000" dirty="0" err="1"/>
              <a:t>schema</a:t>
            </a:r>
            <a:r>
              <a:rPr lang="pl-PL" sz="1000" dirty="0"/>
              <a:t>/</a:t>
            </a:r>
            <a:r>
              <a:rPr lang="pl-PL" sz="1000" dirty="0" err="1"/>
              <a:t>seam</a:t>
            </a:r>
            <a:r>
              <a:rPr lang="pl-PL" sz="1000" dirty="0"/>
              <a:t>/</a:t>
            </a:r>
            <a:r>
              <a:rPr lang="pl-PL" sz="1000" dirty="0" err="1"/>
              <a:t>taglib</a:t>
            </a:r>
            <a:r>
              <a:rPr lang="pl-PL" sz="1000" dirty="0"/>
              <a:t>"&gt;</a:t>
            </a:r>
          </a:p>
          <a:p>
            <a:r>
              <a:rPr lang="pl-PL" sz="1000" dirty="0"/>
              <a:t>&lt;!--Powyżej niezbędne deklaracje--&gt;</a:t>
            </a:r>
          </a:p>
          <a:p>
            <a:endParaRPr lang="pl-PL" sz="1000" dirty="0"/>
          </a:p>
          <a:p>
            <a:r>
              <a:rPr lang="pl-PL" sz="1000" dirty="0"/>
              <a:t>&lt;</a:t>
            </a:r>
            <a:r>
              <a:rPr lang="pl-PL" sz="1000" dirty="0" err="1"/>
              <a:t>h:head</a:t>
            </a:r>
            <a:r>
              <a:rPr lang="pl-PL" sz="1000" dirty="0"/>
              <a:t> </a:t>
            </a:r>
            <a:r>
              <a:rPr lang="pl-PL" sz="1000" dirty="0" err="1"/>
              <a:t>xmlns:p="http</a:t>
            </a:r>
            <a:r>
              <a:rPr lang="pl-PL" sz="1000" dirty="0"/>
              <a:t>://</a:t>
            </a:r>
            <a:r>
              <a:rPr lang="pl-PL" sz="1000" dirty="0" err="1"/>
              <a:t>primefaces.org</a:t>
            </a:r>
            <a:r>
              <a:rPr lang="pl-PL" sz="1000" dirty="0"/>
              <a:t>/</a:t>
            </a:r>
            <a:r>
              <a:rPr lang="pl-PL" sz="1000" dirty="0" err="1"/>
              <a:t>ui</a:t>
            </a:r>
            <a:r>
              <a:rPr lang="pl-PL" sz="1000" dirty="0"/>
              <a:t>"&gt;</a:t>
            </a:r>
          </a:p>
          <a:p>
            <a:r>
              <a:rPr lang="pl-PL" sz="1000" dirty="0"/>
              <a:t>    &lt;meta </a:t>
            </a:r>
            <a:r>
              <a:rPr lang="pl-PL" sz="1000" dirty="0" err="1"/>
              <a:t>http-equiv="Content-Type</a:t>
            </a:r>
            <a:r>
              <a:rPr lang="pl-PL" sz="1000" dirty="0"/>
              <a:t>" </a:t>
            </a:r>
            <a:r>
              <a:rPr lang="pl-PL" sz="1000" dirty="0" err="1"/>
              <a:t>content="text</a:t>
            </a:r>
            <a:r>
              <a:rPr lang="pl-PL" sz="1000" dirty="0"/>
              <a:t>/</a:t>
            </a:r>
            <a:r>
              <a:rPr lang="pl-PL" sz="1000" dirty="0" err="1"/>
              <a:t>html</a:t>
            </a:r>
            <a:r>
              <a:rPr lang="pl-PL" sz="1000" dirty="0"/>
              <a:t>; charset=UTF-8"/&gt;</a:t>
            </a:r>
          </a:p>
          <a:p>
            <a:r>
              <a:rPr lang="pl-PL" sz="1000" dirty="0"/>
              <a:t>    &lt;</a:t>
            </a:r>
            <a:r>
              <a:rPr lang="pl-PL" sz="1000" dirty="0" err="1"/>
              <a:t>title</a:t>
            </a:r>
            <a:r>
              <a:rPr lang="pl-PL" sz="1000" dirty="0"/>
              <a:t>&gt;</a:t>
            </a:r>
          </a:p>
          <a:p>
            <a:r>
              <a:rPr lang="pl-PL" sz="1000" dirty="0"/>
              <a:t>        #{</a:t>
            </a:r>
            <a:r>
              <a:rPr lang="pl-PL" sz="1000" dirty="0" err="1"/>
              <a:t>seoService.coalesce</a:t>
            </a:r>
            <a:r>
              <a:rPr lang="pl-PL" sz="1000" dirty="0"/>
              <a:t>(</a:t>
            </a:r>
            <a:r>
              <a:rPr lang="pl-PL" sz="1000" dirty="0" err="1"/>
              <a:t>fn:toLowerCase</a:t>
            </a:r>
            <a:r>
              <a:rPr lang="pl-PL" sz="1000" dirty="0"/>
              <a:t>(</a:t>
            </a:r>
            <a:r>
              <a:rPr lang="pl-PL" sz="1000" dirty="0" err="1"/>
              <a:t>localeSelector.language</a:t>
            </a:r>
            <a:r>
              <a:rPr lang="pl-PL" sz="1000" dirty="0"/>
              <a:t>) </a:t>
            </a:r>
            <a:r>
              <a:rPr lang="pl-PL" sz="1000" dirty="0" err="1"/>
              <a:t>ne</a:t>
            </a:r>
            <a:r>
              <a:rPr lang="pl-PL" sz="1000" dirty="0"/>
              <a:t> '</a:t>
            </a:r>
            <a:r>
              <a:rPr lang="pl-PL" sz="1000" dirty="0" err="1"/>
              <a:t>pl</a:t>
            </a:r>
            <a:r>
              <a:rPr lang="pl-PL" sz="1000" dirty="0"/>
              <a:t>', 'Raport testowy', 'Test report')}</a:t>
            </a:r>
          </a:p>
          <a:p>
            <a:r>
              <a:rPr lang="pl-PL" sz="1000" dirty="0"/>
              <a:t>    &lt;/</a:t>
            </a:r>
            <a:r>
              <a:rPr lang="pl-PL" sz="1000" dirty="0" err="1"/>
              <a:t>title</a:t>
            </a:r>
            <a:r>
              <a:rPr lang="pl-PL" sz="1000" dirty="0"/>
              <a:t>&gt;</a:t>
            </a:r>
          </a:p>
          <a:p>
            <a:r>
              <a:rPr lang="pl-PL" sz="1000" dirty="0"/>
              <a:t>    &lt;style&gt;</a:t>
            </a:r>
          </a:p>
          <a:p>
            <a:r>
              <a:rPr lang="pl-PL" sz="1000" dirty="0"/>
              <a:t>        /*Musimy użyć czcionki, która ma polskie znaki.*/</a:t>
            </a:r>
          </a:p>
          <a:p>
            <a:r>
              <a:rPr lang="pl-PL" sz="1000" dirty="0"/>
              <a:t>        body {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font-family</a:t>
            </a:r>
            <a:r>
              <a:rPr lang="pl-PL" sz="1000" dirty="0"/>
              <a:t>: "Times New Roman";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font-size</a:t>
            </a:r>
            <a:r>
              <a:rPr lang="pl-PL" sz="1000" dirty="0"/>
              <a:t>: 11pt;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line-height</a:t>
            </a:r>
            <a:r>
              <a:rPr lang="pl-PL" sz="1000" dirty="0"/>
              <a:t>: 1;</a:t>
            </a:r>
          </a:p>
          <a:p>
            <a:r>
              <a:rPr lang="pl-PL" sz="1000" dirty="0"/>
              <a:t>        }</a:t>
            </a:r>
          </a:p>
          <a:p>
            <a:endParaRPr lang="pl-PL" sz="1000" dirty="0"/>
          </a:p>
          <a:p>
            <a:r>
              <a:rPr lang="pl-PL" sz="1000" dirty="0"/>
              <a:t>        </a:t>
            </a:r>
            <a:r>
              <a:rPr lang="pl-PL" sz="1000" dirty="0" err="1"/>
              <a:t>table</a:t>
            </a:r>
            <a:r>
              <a:rPr lang="pl-PL" sz="1000" dirty="0"/>
              <a:t>, </a:t>
            </a:r>
            <a:r>
              <a:rPr lang="pl-PL" sz="1000" dirty="0" err="1"/>
              <a:t>th</a:t>
            </a:r>
            <a:r>
              <a:rPr lang="pl-PL" sz="1000" dirty="0"/>
              <a:t>, </a:t>
            </a:r>
            <a:r>
              <a:rPr lang="pl-PL" sz="1000" dirty="0" err="1"/>
              <a:t>td</a:t>
            </a:r>
            <a:r>
              <a:rPr lang="pl-PL" sz="1000" dirty="0"/>
              <a:t> {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border-collapse</a:t>
            </a:r>
            <a:r>
              <a:rPr lang="pl-PL" sz="1000" dirty="0"/>
              <a:t>: </a:t>
            </a:r>
            <a:r>
              <a:rPr lang="pl-PL" sz="1000" dirty="0" err="1"/>
              <a:t>collapse</a:t>
            </a:r>
            <a:r>
              <a:rPr lang="pl-PL" sz="1000" dirty="0"/>
              <a:t>;</a:t>
            </a:r>
          </a:p>
          <a:p>
            <a:r>
              <a:rPr lang="pl-PL" sz="1000" dirty="0"/>
              <a:t>        }</a:t>
            </a:r>
          </a:p>
          <a:p>
            <a:endParaRPr lang="pl-PL" sz="1000" dirty="0"/>
          </a:p>
          <a:p>
            <a:r>
              <a:rPr lang="pl-PL" sz="1000" dirty="0"/>
              <a:t>        </a:t>
            </a:r>
            <a:r>
              <a:rPr lang="pl-PL" sz="1000" dirty="0" err="1"/>
              <a:t>th</a:t>
            </a:r>
            <a:r>
              <a:rPr lang="pl-PL" sz="1000" dirty="0"/>
              <a:t>, </a:t>
            </a:r>
            <a:r>
              <a:rPr lang="pl-PL" sz="1000" dirty="0" err="1"/>
              <a:t>td</a:t>
            </a:r>
            <a:r>
              <a:rPr lang="pl-PL" sz="1000" dirty="0"/>
              <a:t> {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border</a:t>
            </a:r>
            <a:r>
              <a:rPr lang="pl-PL" sz="1000" dirty="0"/>
              <a:t>: 1px solid </a:t>
            </a:r>
            <a:r>
              <a:rPr lang="pl-PL" sz="1000" dirty="0" err="1"/>
              <a:t>black</a:t>
            </a:r>
            <a:r>
              <a:rPr lang="pl-PL" sz="1000" dirty="0"/>
              <a:t>;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padding</a:t>
            </a:r>
            <a:r>
              <a:rPr lang="pl-PL" sz="1000" dirty="0"/>
              <a:t>: 2pt 5pt;</a:t>
            </a:r>
          </a:p>
          <a:p>
            <a:r>
              <a:rPr lang="pl-PL" sz="1000" dirty="0"/>
              <a:t>        }</a:t>
            </a:r>
          </a:p>
          <a:p>
            <a:endParaRPr lang="pl-PL" sz="1000" dirty="0"/>
          </a:p>
          <a:p>
            <a:r>
              <a:rPr lang="pl-PL" sz="1000" dirty="0"/>
              <a:t>        /*Bardzo ważny styl zapobiegający rozdzielaniu wierszy między stronami w </a:t>
            </a:r>
            <a:r>
              <a:rPr lang="pl-PL" sz="1000" dirty="0" err="1"/>
              <a:t>pdf</a:t>
            </a:r>
            <a:r>
              <a:rPr lang="pl-PL" sz="1000" dirty="0"/>
              <a:t>.*/</a:t>
            </a:r>
          </a:p>
          <a:p>
            <a:r>
              <a:rPr lang="pl-PL" sz="1000" dirty="0"/>
              <a:t>        </a:t>
            </a:r>
            <a:r>
              <a:rPr lang="pl-PL" sz="1000" dirty="0" err="1"/>
              <a:t>tr</a:t>
            </a:r>
            <a:r>
              <a:rPr lang="pl-PL" sz="1000" dirty="0"/>
              <a:t> {</a:t>
            </a:r>
          </a:p>
          <a:p>
            <a:r>
              <a:rPr lang="pl-PL" sz="1000" dirty="0"/>
              <a:t>            </a:t>
            </a:r>
            <a:r>
              <a:rPr lang="pl-PL" sz="1000" dirty="0" err="1"/>
              <a:t>page-break-inside</a:t>
            </a:r>
            <a:r>
              <a:rPr lang="pl-PL" sz="1000" dirty="0"/>
              <a:t>: </a:t>
            </a:r>
            <a:r>
              <a:rPr lang="pl-PL" sz="1000" dirty="0" err="1"/>
              <a:t>avoid</a:t>
            </a:r>
            <a:r>
              <a:rPr lang="pl-PL" sz="1000" dirty="0"/>
              <a:t>;</a:t>
            </a:r>
          </a:p>
          <a:p>
            <a:r>
              <a:rPr lang="pl-PL" sz="1000" dirty="0"/>
              <a:t>        }</a:t>
            </a:r>
          </a:p>
          <a:p>
            <a:r>
              <a:rPr lang="pl-PL" sz="1000" dirty="0"/>
              <a:t>    &lt;/style&gt;</a:t>
            </a:r>
          </a:p>
          <a:p>
            <a:r>
              <a:rPr lang="pl-PL" sz="1000" dirty="0"/>
              <a:t>&lt;/</a:t>
            </a:r>
            <a:r>
              <a:rPr lang="pl-PL" sz="1000" dirty="0" err="1"/>
              <a:t>h:head</a:t>
            </a:r>
            <a:r>
              <a:rPr lang="pl-PL" sz="1000" dirty="0"/>
              <a:t>&gt;</a:t>
            </a:r>
          </a:p>
          <a:p>
            <a:endParaRPr lang="pl-PL" sz="1000" dirty="0"/>
          </a:p>
          <a:p>
            <a:endParaRPr lang="pl-PL" sz="1000" dirty="0"/>
          </a:p>
        </p:txBody>
      </p:sp>
      <p:sp>
        <p:nvSpPr>
          <p:cNvPr id="9" name="Objaśnienie prostokątne zaokrąglone 8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4572000" y="3429000"/>
            <a:ext cx="4572000" cy="1584176"/>
          </a:xfrm>
          <a:prstGeom prst="wedgeRoundRectCallout">
            <a:avLst>
              <a:gd name="adj1" fmla="val 39785"/>
              <a:gd name="adj2" fmla="val 98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Jak widzimy ta część to takie kopiuj/wklej do każdego raportu. Mamy tu deklaracje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i najbardziej podstawowe style.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dirty="0">
                <a:latin typeface="+mj-lt"/>
                <a:ea typeface="+mj-ea"/>
                <a:cs typeface="+mj-cs"/>
              </a:rPr>
              <a:t>Tworzenie szablonu dla naszego raportu,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476672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504056"/>
          </a:xfrm>
          <a:prstGeom prst="wedgeRoundRectCallout">
            <a:avLst>
              <a:gd name="adj1" fmla="val 43724"/>
              <a:gd name="adj2" fmla="val 1198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Wklejamy poniższy kod do pola Wartość, część 2 z 2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12474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&lt;</a:t>
            </a:r>
            <a:r>
              <a:rPr lang="pl-PL" sz="1400" dirty="0" err="1"/>
              <a:t>h:body</a:t>
            </a:r>
            <a:r>
              <a:rPr lang="pl-PL" sz="1400" dirty="0"/>
              <a:t> </a:t>
            </a:r>
            <a:r>
              <a:rPr lang="pl-PL" sz="1400" dirty="0" err="1"/>
              <a:t>xmlns:p="http</a:t>
            </a:r>
            <a:r>
              <a:rPr lang="pl-PL" sz="1400" dirty="0"/>
              <a:t>://</a:t>
            </a:r>
            <a:r>
              <a:rPr lang="pl-PL" sz="1400" dirty="0" err="1"/>
              <a:t>primefaces.org</a:t>
            </a:r>
            <a:r>
              <a:rPr lang="pl-PL" sz="1400" dirty="0"/>
              <a:t>/</a:t>
            </a:r>
            <a:r>
              <a:rPr lang="pl-PL" sz="1400" dirty="0" err="1"/>
              <a:t>ui</a:t>
            </a:r>
            <a:r>
              <a:rPr lang="pl-PL" sz="1400" dirty="0"/>
              <a:t>" </a:t>
            </a:r>
            <a:r>
              <a:rPr lang="pl-PL" sz="1400" dirty="0" err="1"/>
              <a:t>class</a:t>
            </a:r>
            <a:r>
              <a:rPr lang="pl-PL" sz="1400" dirty="0"/>
              <a:t>=""&gt;</a:t>
            </a:r>
          </a:p>
          <a:p>
            <a:endParaRPr lang="pl-PL" sz="1400" dirty="0"/>
          </a:p>
          <a:p>
            <a:r>
              <a:rPr lang="pl-PL" sz="1400" dirty="0"/>
              <a:t>&lt;!--Lista z publikacjami--&gt;</a:t>
            </a:r>
          </a:p>
          <a:p>
            <a:r>
              <a:rPr lang="pl-PL" sz="1400" dirty="0"/>
              <a:t>&lt;h2&gt;Publikacje&lt;/h2&gt;</a:t>
            </a:r>
          </a:p>
          <a:p>
            <a:r>
              <a:rPr lang="pl-PL" sz="1400" dirty="0"/>
              <a:t>&lt;</a:t>
            </a:r>
            <a:r>
              <a:rPr lang="pl-PL" sz="1400" dirty="0" err="1"/>
              <a:t>table</a:t>
            </a:r>
            <a:r>
              <a:rPr lang="pl-PL" sz="1400" dirty="0"/>
              <a:t>&gt;</a:t>
            </a:r>
          </a:p>
          <a:p>
            <a:r>
              <a:rPr lang="pl-PL" sz="1400" dirty="0"/>
              <a:t>    &lt;!--Pętla iterująca po publikacjach. Tak napisana pętla może iterować tylko po listach, nie po mapach.</a:t>
            </a:r>
          </a:p>
          <a:p>
            <a:r>
              <a:rPr lang="pl-PL" sz="1400" dirty="0"/>
              <a:t>    Publikacje przypisujemy do zmiennej pub--&gt;</a:t>
            </a:r>
          </a:p>
          <a:p>
            <a:r>
              <a:rPr lang="pl-PL" sz="1400" dirty="0"/>
              <a:t>    &lt;</a:t>
            </a:r>
            <a:r>
              <a:rPr lang="pl-PL" sz="1400" dirty="0" err="1"/>
              <a:t>c:forEach</a:t>
            </a:r>
            <a:r>
              <a:rPr lang="pl-PL" sz="1400" dirty="0"/>
              <a:t> </a:t>
            </a:r>
            <a:r>
              <a:rPr lang="pl-PL" sz="1400" dirty="0" err="1"/>
              <a:t>var="</a:t>
            </a:r>
            <a:r>
              <a:rPr lang="pl-PL" sz="1400" dirty="0" err="1">
                <a:solidFill>
                  <a:srgbClr val="00B050"/>
                </a:solidFill>
              </a:rPr>
              <a:t>pub</a:t>
            </a:r>
            <a:r>
              <a:rPr lang="pl-PL" sz="1400" dirty="0"/>
              <a:t>" </a:t>
            </a:r>
            <a:r>
              <a:rPr lang="pl-PL" sz="1400" dirty="0" err="1"/>
              <a:t>items</a:t>
            </a:r>
            <a:r>
              <a:rPr lang="pl-PL" sz="1400" dirty="0"/>
              <a:t>="</a:t>
            </a:r>
            <a:r>
              <a:rPr lang="pl-PL" sz="1400" dirty="0">
                <a:solidFill>
                  <a:srgbClr val="FF0000"/>
                </a:solidFill>
              </a:rPr>
              <a:t>#{</a:t>
            </a:r>
            <a:r>
              <a:rPr lang="pl-PL" sz="1400" dirty="0" err="1">
                <a:solidFill>
                  <a:srgbClr val="FF0000"/>
                </a:solidFill>
              </a:rPr>
              <a:t>exportHelper.data</a:t>
            </a:r>
            <a:r>
              <a:rPr lang="pl-PL" sz="1400" dirty="0">
                <a:solidFill>
                  <a:srgbClr val="FF0000"/>
                </a:solidFill>
              </a:rPr>
              <a:t>['</a:t>
            </a:r>
            <a:r>
              <a:rPr lang="pl-PL" sz="1400" dirty="0" err="1">
                <a:solidFill>
                  <a:srgbClr val="FF0000"/>
                </a:solidFill>
              </a:rPr>
              <a:t>publications</a:t>
            </a:r>
            <a:r>
              <a:rPr lang="pl-PL" sz="1400" dirty="0">
                <a:solidFill>
                  <a:srgbClr val="FF0000"/>
                </a:solidFill>
              </a:rPr>
              <a:t>']}</a:t>
            </a:r>
            <a:r>
              <a:rPr lang="pl-PL" sz="1400" dirty="0"/>
              <a:t>"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/>
              <a:t>varStatus="status</a:t>
            </a:r>
            <a:r>
              <a:rPr lang="pl-PL" sz="1400" dirty="0"/>
              <a:t>"&gt;</a:t>
            </a:r>
          </a:p>
          <a:p>
            <a:r>
              <a:rPr lang="pl-PL" sz="1400" dirty="0"/>
              <a:t>        &lt;</a:t>
            </a:r>
            <a:r>
              <a:rPr lang="pl-PL" sz="1400" dirty="0" err="1"/>
              <a:t>tr</a:t>
            </a:r>
            <a:r>
              <a:rPr lang="pl-PL" sz="1400" dirty="0"/>
              <a:t>&gt;</a:t>
            </a:r>
          </a:p>
          <a:p>
            <a:r>
              <a:rPr lang="pl-PL" sz="1400" dirty="0"/>
              <a:t>            &lt;</a:t>
            </a:r>
            <a:r>
              <a:rPr lang="pl-PL" sz="1400" dirty="0" err="1"/>
              <a:t>td</a:t>
            </a:r>
            <a:r>
              <a:rPr lang="pl-PL" sz="1400" dirty="0"/>
              <a:t>&gt;</a:t>
            </a:r>
            <a:r>
              <a:rPr lang="pl-PL" sz="1400" dirty="0">
                <a:solidFill>
                  <a:srgbClr val="00B050"/>
                </a:solidFill>
              </a:rPr>
              <a:t>#{pub}</a:t>
            </a:r>
            <a:r>
              <a:rPr lang="pl-PL" sz="1400" dirty="0"/>
              <a:t>&lt;/</a:t>
            </a:r>
            <a:r>
              <a:rPr lang="pl-PL" sz="1400" dirty="0" err="1"/>
              <a:t>td</a:t>
            </a:r>
            <a:r>
              <a:rPr lang="pl-PL" sz="1400" dirty="0"/>
              <a:t>&gt;</a:t>
            </a:r>
          </a:p>
          <a:p>
            <a:r>
              <a:rPr lang="pl-PL" sz="1400" dirty="0"/>
              <a:t>        &lt;/</a:t>
            </a:r>
            <a:r>
              <a:rPr lang="pl-PL" sz="1400" dirty="0" err="1"/>
              <a:t>tr</a:t>
            </a:r>
            <a:r>
              <a:rPr lang="pl-PL" sz="1400" dirty="0"/>
              <a:t>&gt;</a:t>
            </a:r>
          </a:p>
          <a:p>
            <a:r>
              <a:rPr lang="pl-PL" sz="1400" dirty="0"/>
              <a:t>    &lt;/</a:t>
            </a:r>
            <a:r>
              <a:rPr lang="pl-PL" sz="1400" dirty="0" err="1"/>
              <a:t>c:forEach</a:t>
            </a:r>
            <a:r>
              <a:rPr lang="pl-PL" sz="1400" dirty="0"/>
              <a:t>&gt;</a:t>
            </a:r>
          </a:p>
          <a:p>
            <a:r>
              <a:rPr lang="pl-PL" sz="1400" dirty="0"/>
              <a:t>&lt;/</a:t>
            </a:r>
            <a:r>
              <a:rPr lang="pl-PL" sz="1400" dirty="0" err="1"/>
              <a:t>table</a:t>
            </a:r>
            <a:r>
              <a:rPr lang="pl-PL" sz="1400" dirty="0"/>
              <a:t>&gt;</a:t>
            </a:r>
          </a:p>
          <a:p>
            <a:endParaRPr lang="pl-PL" sz="1400" dirty="0"/>
          </a:p>
          <a:p>
            <a:r>
              <a:rPr lang="pl-PL" sz="1400" dirty="0"/>
              <a:t>&lt;/</a:t>
            </a:r>
            <a:r>
              <a:rPr lang="pl-PL" sz="1400" dirty="0" err="1"/>
              <a:t>h:body</a:t>
            </a:r>
            <a:r>
              <a:rPr lang="pl-PL" sz="1400" dirty="0"/>
              <a:t>&gt;</a:t>
            </a:r>
          </a:p>
          <a:p>
            <a:r>
              <a:rPr lang="pl-PL" sz="1400" dirty="0"/>
              <a:t>&lt;/</a:t>
            </a:r>
            <a:r>
              <a:rPr lang="pl-PL" sz="1400" dirty="0" err="1"/>
              <a:t>html</a:t>
            </a:r>
            <a:r>
              <a:rPr lang="pl-PL" sz="1400" dirty="0"/>
              <a:t>&gt;</a:t>
            </a:r>
          </a:p>
        </p:txBody>
      </p:sp>
      <p:sp>
        <p:nvSpPr>
          <p:cNvPr id="9" name="Objaśnienie prostokątne zaokrąglone 8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4572000" y="3284984"/>
            <a:ext cx="4572000" cy="2592288"/>
          </a:xfrm>
          <a:prstGeom prst="wedgeRoundRectCallout">
            <a:avLst>
              <a:gd name="adj1" fmla="val 39785"/>
              <a:gd name="adj2" fmla="val 98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W tej części piszemy w tabeli pętle, iterującą po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liście publikacji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, każdy element przypisujemy do zmiennej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  <a:cs typeface="Courier New" pitchFamily="49" charset="0"/>
              </a:rPr>
              <a:t>pub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, którą potem umieszczamy w komórce tabeli.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Jak widzimy w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xhtml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do obiektu odwołujemy się za pomocą opisu:</a:t>
            </a:r>
          </a:p>
          <a:p>
            <a:pPr algn="ctr"/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#{</a:t>
            </a:r>
            <a:r>
              <a:rPr lang="pl-PL" sz="1600" i="1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nazwa_zmiennej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}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33258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jaśnienie prostokątne zaokrąglone 10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6237312"/>
            <a:ext cx="5184576" cy="504056"/>
          </a:xfrm>
          <a:prstGeom prst="wedgeRoundRectCallout">
            <a:avLst>
              <a:gd name="adj1" fmla="val 40593"/>
              <a:gd name="adj2" fmla="val 116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Sprawdzamy poprawność i zapisujemy szablon.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Uruchamiamy nasz raport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77281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620688"/>
            <a:ext cx="9144000" cy="1152128"/>
          </a:xfrm>
          <a:prstGeom prst="wedgeRoundRectCallout">
            <a:avLst>
              <a:gd name="adj1" fmla="val 43522"/>
              <a:gd name="adj2" fmla="val 127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Przechodzimy na profil naukowca lub odświeżamy stronę z profilem jeśli już na niej byliśmy. Najlepiej wybierzmy naukowca mającego niewiele publikacji, raport szybko się wygeneruje.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Wygenerujmy nasz raport, albo przez problemy z odświeżaniem szablonów w systemie uzyskamy błąd 500 albo raport od razu zadziała.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232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590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wykazami?, cd.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5157192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1259632" y="5517232"/>
            <a:ext cx="5760640" cy="792088"/>
          </a:xfrm>
          <a:prstGeom prst="wedgeRoundRectCallout">
            <a:avLst>
              <a:gd name="adj1" fmla="val 72617"/>
              <a:gd name="adj2" fmla="val 440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W obrębie roku, rozdziały z tej samej książki nie są razem.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Uruchamiamy nasz raport, </a:t>
            </a:r>
            <a:r>
              <a:rPr lang="pl-PL" sz="2800" noProof="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052736"/>
            <a:ext cx="943993" cy="10517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564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864096"/>
          </a:xfrm>
          <a:prstGeom prst="wedgeRoundRectCallout">
            <a:avLst>
              <a:gd name="adj1" fmla="val 42916"/>
              <a:gd name="adj2" fmla="val 11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Uzyskaliśmy błąd 500, a pobrany z systemu log zaprowadziłby nas do błędu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NullPointerException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bez podawania ścieżki. Format eksportu i szablon „nie widzą się”. Niestety w systemie Omega, odświeżanie szablonów jest kapryśne.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8" name="Objaśnienie prostokątne zaokrąglone 7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3068960"/>
            <a:ext cx="9144000" cy="648072"/>
          </a:xfrm>
          <a:prstGeom prst="wedgeRoundRectCallout">
            <a:avLst>
              <a:gd name="adj1" fmla="val 38472"/>
              <a:gd name="adj2" fmla="val 402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Obejściem problemu jest zapisanie nowej ścieżki do szablonu. Zarówno w formacie eksportu jak i w szablonie. Dopiszmy „2” w nazwie na końcu. Zapiszmy format eksportu i szablon.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8699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45224"/>
            <a:ext cx="8756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1714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81328"/>
            <a:ext cx="1343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Uruchamiamy nasz raport, </a:t>
            </a:r>
            <a:r>
              <a:rPr lang="pl-PL" sz="2800" noProof="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69269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648072"/>
          </a:xfrm>
          <a:prstGeom prst="wedgeRoundRectCallout">
            <a:avLst>
              <a:gd name="adj1" fmla="val 43522"/>
              <a:gd name="adj2" fmla="val 1122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Odświeżamy stronę profilową naukowca i generujemy jeszcze raz nasz raport. Jeśli wszystko do tej pory zrobiliśmy dobrze powinniśmy uzyskać rezultat jak poniżej: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71633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raz 11" descr="Hiacynta głowa.png">
            <a:extLst>
              <a:ext uri="{FF2B5EF4-FFF2-40B4-BE49-F238E27FC236}">
                <a16:creationId xmlns:a16="http://schemas.microsoft.com/office/drawing/2014/main" id="{C3536F97-5844-4325-99B3-CF30AB24D9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068960"/>
            <a:ext cx="908488" cy="1050782"/>
          </a:xfrm>
          <a:prstGeom prst="rect">
            <a:avLst/>
          </a:prstGeom>
        </p:spPr>
      </p:pic>
      <p:sp>
        <p:nvSpPr>
          <p:cNvPr id="13" name="Objaśnienie prostokątne zaokrąglone 12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4535488" y="2420888"/>
            <a:ext cx="4608512" cy="1080120"/>
          </a:xfrm>
          <a:prstGeom prst="wedgeRoundRectCallout">
            <a:avLst>
              <a:gd name="adj1" fmla="val -55233"/>
              <a:gd name="adj2" fmla="val 826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Zaraz, zaraz, raport nie działa! Nie widzę publikacji tylko same identyfikatory! 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16" name="Obraz 15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5229200"/>
            <a:ext cx="943993" cy="1051785"/>
          </a:xfrm>
          <a:prstGeom prst="rect">
            <a:avLst/>
          </a:prstGeom>
        </p:spPr>
      </p:pic>
      <p:sp>
        <p:nvSpPr>
          <p:cNvPr id="15" name="Objaśnienie prostokątne zaokrąglone 14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3707904" y="4221088"/>
            <a:ext cx="4608512" cy="1296144"/>
          </a:xfrm>
          <a:prstGeom prst="wedgeRoundRectCallout">
            <a:avLst>
              <a:gd name="adj1" fmla="val 54309"/>
              <a:gd name="adj2" fmla="val 926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Raport działa poprawnie. Publikacje zostały przekazane. Za tworzenie opisu bibliograficznego odpowiada inny szablon. Zaraz mu je przekażemy.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rozumieć formaty eksportu i szablony?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62068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648072"/>
          </a:xfrm>
          <a:prstGeom prst="wedgeRoundRectCallout">
            <a:avLst>
              <a:gd name="adj1" fmla="val 43522"/>
              <a:gd name="adj2" fmla="val 994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Szablon odpowiada za wyświetlenie raportu, który generuje format eksportu. Pomocna w ich zrozumieniu może być analogia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Back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-end/Front-end.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15" name="Objaśnienie prostokątne zaokrąglone 14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4283968" y="1375616"/>
            <a:ext cx="3600400" cy="1051784"/>
          </a:xfrm>
          <a:prstGeom prst="wedgeRoundRectCallout">
            <a:avLst>
              <a:gd name="adj1" fmla="val 18134"/>
              <a:gd name="adj2" fmla="val 72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Znam wiele sztuczek.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  <a:hlinkClick r:id="rId3"/>
              </a:rPr>
              <a:t>https://docs.oracle.com/javaee/6/javaserverfaces/2.0/docs/pdldocs/facelets/index.html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0384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Image by </a:t>
            </a:r>
            <a:r>
              <a:rPr lang="en-US" dirty="0" err="1">
                <a:hlinkClick r:id="rId4"/>
              </a:rPr>
              <a:t>upklyak</a:t>
            </a:r>
            <a:r>
              <a:rPr lang="en-US" dirty="0">
                <a:hlinkClick r:id="rId4"/>
              </a:rPr>
              <a:t> on </a:t>
            </a:r>
            <a:r>
              <a:rPr lang="en-US" dirty="0" err="1">
                <a:hlinkClick r:id="rId4"/>
              </a:rPr>
              <a:t>Freepik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707904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Image by </a:t>
            </a:r>
            <a:r>
              <a:rPr lang="pl-PL" dirty="0" err="1">
                <a:hlinkClick r:id="rId5"/>
              </a:rPr>
              <a:t>Freepik</a:t>
            </a:r>
            <a:endParaRPr lang="pl-PL" dirty="0"/>
          </a:p>
        </p:txBody>
      </p:sp>
      <p:pic>
        <p:nvPicPr>
          <p:cNvPr id="14" name="Obraz 13" descr="komputer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604759"/>
            <a:ext cx="1728192" cy="1664706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39552" y="521168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Format eksportu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724128" y="43297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Szablon </a:t>
            </a:r>
            <a:r>
              <a:rPr lang="pl-PL" dirty="0" err="1"/>
              <a:t>JSF</a:t>
            </a:r>
            <a:endParaRPr lang="pl-PL" dirty="0"/>
          </a:p>
        </p:txBody>
      </p:sp>
      <p:sp>
        <p:nvSpPr>
          <p:cNvPr id="19" name="Objaśnienie prostokątne zaokrąglone 18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35496" y="2656803"/>
            <a:ext cx="4248472" cy="576064"/>
          </a:xfrm>
          <a:prstGeom prst="wedgeRoundRectCallout">
            <a:avLst>
              <a:gd name="adj1" fmla="val 149"/>
              <a:gd name="adj2" fmla="val 1332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Phi, to ja odwalam całą robotę. (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</a:rPr>
              <a:t>JDK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4283968" y="5126777"/>
            <a:ext cx="3744416" cy="576064"/>
          </a:xfrm>
          <a:prstGeom prst="wedgeRoundRectCallout">
            <a:avLst>
              <a:gd name="adj1" fmla="val -14772"/>
              <a:gd name="adj2" fmla="val -1746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Ale bez żadnego stylu.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21" name="Obraz 20" descr="monitor 1 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678273"/>
            <a:ext cx="2088232" cy="16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Dodanie opisu bibliograficznego do raportów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05273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648072"/>
          </a:xfrm>
          <a:prstGeom prst="wedgeRoundRectCallout">
            <a:avLst>
              <a:gd name="adj1" fmla="val 43522"/>
              <a:gd name="adj2" fmla="val 1649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 jednym szablonie możemy odwołać się do innego szablonu i przesłać mu parametry. Tak uzyskamy opis bibliograficzny. 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15" name="Objaśnienie prostokątne zaokrąglone 14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2123728" y="2780928"/>
            <a:ext cx="5688632" cy="1008112"/>
          </a:xfrm>
          <a:prstGeom prst="wedgeRoundRectCallout">
            <a:avLst>
              <a:gd name="adj1" fmla="val -53880"/>
              <a:gd name="adj2" fmla="val 732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Ej kolego, dostałem taki obiekt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‘</a:t>
            </a:r>
            <a:r>
              <a:rPr lang="pl-PL" sz="1600" dirty="0">
                <a:solidFill>
                  <a:schemeClr val="tx1"/>
                </a:solidFill>
              </a:rPr>
              <a:t>UMW5dafe3cb71df4b52bb06728582b77b68 | </a:t>
            </a:r>
            <a:r>
              <a:rPr lang="pl-PL" sz="1600" dirty="0" err="1">
                <a:solidFill>
                  <a:schemeClr val="tx1"/>
                </a:solidFill>
              </a:rPr>
              <a:t>Article</a:t>
            </a:r>
            <a:r>
              <a:rPr lang="pl-PL" sz="1600" dirty="0">
                <a:solidFill>
                  <a:schemeClr val="tx1"/>
                </a:solidFill>
              </a:rPr>
              <a:t> | UMW’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wiesz jak go ładnie wyświetlić?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14" name="Obraz 13" descr="komputer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1368152" cy="1317893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395536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testReport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0" y="5085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reports</a:t>
            </a:r>
            <a:r>
              <a:rPr lang="pl-PL" dirty="0"/>
              <a:t>/</a:t>
            </a:r>
            <a:r>
              <a:rPr lang="pl-PL" dirty="0" err="1"/>
              <a:t>testReport.xhtml</a:t>
            </a:r>
            <a:endParaRPr lang="pl-PL" dirty="0"/>
          </a:p>
        </p:txBody>
      </p:sp>
      <p:pic>
        <p:nvPicPr>
          <p:cNvPr id="21" name="Obraz 20" descr="monitor 1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1584176" cy="1239127"/>
          </a:xfrm>
          <a:prstGeom prst="rect">
            <a:avLst/>
          </a:prstGeom>
        </p:spPr>
      </p:pic>
      <p:pic>
        <p:nvPicPr>
          <p:cNvPr id="16" name="Obraz 15" descr="monitor 2 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861048"/>
            <a:ext cx="1604506" cy="1224136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4788024" y="50131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/</a:t>
            </a:r>
            <a:r>
              <a:rPr lang="pl-PL" dirty="0" err="1"/>
              <a:t>reports</a:t>
            </a:r>
            <a:r>
              <a:rPr lang="pl-PL" dirty="0"/>
              <a:t>/</a:t>
            </a:r>
            <a:r>
              <a:rPr lang="pl-PL" dirty="0" err="1"/>
              <a:t>rowtemplates</a:t>
            </a:r>
            <a:r>
              <a:rPr lang="pl-PL" dirty="0"/>
              <a:t>/</a:t>
            </a:r>
            <a:r>
              <a:rPr lang="pl-PL" dirty="0" err="1"/>
              <a:t>publication.xhtml</a:t>
            </a:r>
            <a:endParaRPr lang="pl-PL" dirty="0"/>
          </a:p>
        </p:txBody>
      </p:sp>
      <p:sp>
        <p:nvSpPr>
          <p:cNvPr id="23" name="Objaśnienie prostokątne zaokrąglone 22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1259632" y="5517232"/>
            <a:ext cx="7884368" cy="1340768"/>
          </a:xfrm>
          <a:prstGeom prst="wedgeRoundRectCallout">
            <a:avLst>
              <a:gd name="adj1" fmla="val 14046"/>
              <a:gd name="adj2" fmla="val -650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Comic Sans MS" pitchFamily="66" charset="0"/>
              </a:rPr>
              <a:t>Pewnie, że wiem, to będzie ‘</a:t>
            </a:r>
            <a:r>
              <a:rPr lang="pl-PL" sz="1400" dirty="0" err="1">
                <a:solidFill>
                  <a:schemeClr val="tx1"/>
                </a:solidFill>
              </a:rPr>
              <a:t>Szlasa</a:t>
            </a:r>
            <a:r>
              <a:rPr lang="pl-PL" sz="1400" dirty="0">
                <a:solidFill>
                  <a:schemeClr val="tx1"/>
                </a:solidFill>
              </a:rPr>
              <a:t> Wojciech, Ślusarczyk Sylwester, </a:t>
            </a:r>
            <a:r>
              <a:rPr lang="pl-PL" sz="1400" dirty="0" err="1">
                <a:solidFill>
                  <a:schemeClr val="tx1"/>
                </a:solidFill>
              </a:rPr>
              <a:t>Nawrot-Hadzik</a:t>
            </a:r>
            <a:r>
              <a:rPr lang="pl-PL" sz="1400" dirty="0">
                <a:solidFill>
                  <a:schemeClr val="tx1"/>
                </a:solidFill>
              </a:rPr>
              <a:t> Izabela, Abel Renata, </a:t>
            </a:r>
            <a:r>
              <a:rPr lang="pl-PL" sz="1400" dirty="0" err="1">
                <a:solidFill>
                  <a:schemeClr val="tx1"/>
                </a:solidFill>
              </a:rPr>
              <a:t>Zalesińska</a:t>
            </a:r>
            <a:r>
              <a:rPr lang="pl-PL" sz="1400" dirty="0">
                <a:solidFill>
                  <a:schemeClr val="tx1"/>
                </a:solidFill>
              </a:rPr>
              <a:t> Aleksandra, Szewczyk Anna, Sauer Natalia, </a:t>
            </a:r>
            <a:r>
              <a:rPr lang="pl-PL" sz="1400" dirty="0" err="1">
                <a:solidFill>
                  <a:schemeClr val="tx1"/>
                </a:solidFill>
              </a:rPr>
              <a:t>Preissner</a:t>
            </a:r>
            <a:r>
              <a:rPr lang="pl-PL" sz="1400" dirty="0">
                <a:solidFill>
                  <a:schemeClr val="tx1"/>
                </a:solidFill>
              </a:rPr>
              <a:t> Robert, </a:t>
            </a:r>
            <a:r>
              <a:rPr lang="pl-PL" sz="1400" dirty="0" err="1">
                <a:solidFill>
                  <a:schemeClr val="tx1"/>
                </a:solidFill>
              </a:rPr>
              <a:t>Saczko</a:t>
            </a:r>
            <a:r>
              <a:rPr lang="pl-PL" sz="1400" dirty="0">
                <a:solidFill>
                  <a:schemeClr val="tx1"/>
                </a:solidFill>
              </a:rPr>
              <a:t> Jolanta, Drąg Marcin, Poręba Marcin, </a:t>
            </a:r>
            <a:r>
              <a:rPr lang="pl-PL" sz="1400" dirty="0" err="1">
                <a:solidFill>
                  <a:schemeClr val="tx1"/>
                </a:solidFill>
              </a:rPr>
              <a:t>Daczewska</a:t>
            </a:r>
            <a:r>
              <a:rPr lang="pl-PL" sz="1400" dirty="0">
                <a:solidFill>
                  <a:schemeClr val="tx1"/>
                </a:solidFill>
              </a:rPr>
              <a:t> Małgorzata, Kulbacka Julita, </a:t>
            </a:r>
            <a:r>
              <a:rPr lang="pl-PL" sz="1400" dirty="0" err="1">
                <a:solidFill>
                  <a:schemeClr val="tx1"/>
                </a:solidFill>
              </a:rPr>
              <a:t>Drąg-Zalesińska</a:t>
            </a:r>
            <a:r>
              <a:rPr lang="pl-PL" sz="1400" dirty="0">
                <a:solidFill>
                  <a:schemeClr val="tx1"/>
                </a:solidFill>
              </a:rPr>
              <a:t> Małgorzata: Betulin and </a:t>
            </a:r>
            <a:r>
              <a:rPr lang="pl-PL" sz="1400" dirty="0" err="1">
                <a:solidFill>
                  <a:schemeClr val="tx1"/>
                </a:solidFill>
              </a:rPr>
              <a:t>its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derivatives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reduce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inflammation</a:t>
            </a:r>
            <a:r>
              <a:rPr lang="pl-PL" sz="1400" dirty="0">
                <a:solidFill>
                  <a:schemeClr val="tx1"/>
                </a:solidFill>
              </a:rPr>
              <a:t> and COX-2 </a:t>
            </a:r>
            <a:r>
              <a:rPr lang="pl-PL" sz="1400" dirty="0" err="1">
                <a:solidFill>
                  <a:schemeClr val="tx1"/>
                </a:solidFill>
              </a:rPr>
              <a:t>activity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macrophages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Inflammation</a:t>
            </a:r>
            <a:r>
              <a:rPr lang="pl-PL" sz="1400" dirty="0">
                <a:solidFill>
                  <a:schemeClr val="tx1"/>
                </a:solidFill>
              </a:rPr>
              <a:t>, 2023, vol. 46, nr 2, s. 573-583, DOI:10.1007/s10753-022-01756-4</a:t>
            </a:r>
            <a:r>
              <a:rPr lang="pl-PL" sz="1400" dirty="0">
                <a:solidFill>
                  <a:schemeClr val="tx1"/>
                </a:solidFill>
                <a:latin typeface="Comic Sans MS" pitchFamily="66" charset="0"/>
              </a:rPr>
              <a:t>’.</a:t>
            </a:r>
            <a:endParaRPr lang="pl-PL" sz="14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24" name="Strzałka w dół 23"/>
          <p:cNvSpPr/>
          <p:nvPr/>
        </p:nvSpPr>
        <p:spPr>
          <a:xfrm>
            <a:off x="755576" y="292494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lewo i prawo 24"/>
          <p:cNvSpPr/>
          <p:nvPr/>
        </p:nvSpPr>
        <p:spPr>
          <a:xfrm>
            <a:off x="2123728" y="4221088"/>
            <a:ext cx="316835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Dekorowanie listy publikacji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124744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008112"/>
          </a:xfrm>
          <a:prstGeom prst="wedgeRoundRectCallout">
            <a:avLst>
              <a:gd name="adj1" fmla="val 42916"/>
              <a:gd name="adj2" fmla="val 971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Przekażmy publikacje do systemowego szablonu </a:t>
            </a:r>
            <a:r>
              <a:rPr lang="pl-PL" sz="1600" i="1" dirty="0">
                <a:solidFill>
                  <a:schemeClr val="tx1"/>
                </a:solidFill>
              </a:rPr>
              <a:t>/</a:t>
            </a:r>
            <a:r>
              <a:rPr lang="pl-PL" sz="1600" i="1" dirty="0" err="1">
                <a:solidFill>
                  <a:schemeClr val="tx1"/>
                </a:solidFill>
              </a:rPr>
              <a:t>reports</a:t>
            </a:r>
            <a:r>
              <a:rPr lang="pl-PL" sz="1600" i="1" dirty="0">
                <a:solidFill>
                  <a:schemeClr val="tx1"/>
                </a:solidFill>
              </a:rPr>
              <a:t>/</a:t>
            </a:r>
            <a:r>
              <a:rPr lang="pl-PL" sz="1600" i="1" dirty="0" err="1">
                <a:solidFill>
                  <a:schemeClr val="tx1"/>
                </a:solidFill>
              </a:rPr>
              <a:t>rowtemplates</a:t>
            </a:r>
            <a:r>
              <a:rPr lang="pl-PL" sz="1600" i="1" dirty="0">
                <a:solidFill>
                  <a:schemeClr val="tx1"/>
                </a:solidFill>
              </a:rPr>
              <a:t>/</a:t>
            </a:r>
            <a:r>
              <a:rPr lang="pl-PL" sz="1600" i="1" dirty="0" err="1">
                <a:solidFill>
                  <a:schemeClr val="tx1"/>
                </a:solidFill>
              </a:rPr>
              <a:t>publication.xhtml</a:t>
            </a:r>
            <a:endParaRPr lang="pl-PL" sz="1600" i="1" dirty="0">
              <a:solidFill>
                <a:schemeClr val="tx1"/>
              </a:solidFill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tworzącego opis bibliograficzny. W tym celu będziemy musieli w naszym szablonie 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/</a:t>
            </a:r>
            <a:r>
              <a:rPr lang="pl-PL" sz="1600" i="1" dirty="0" err="1">
                <a:solidFill>
                  <a:schemeClr val="tx1"/>
                </a:solidFill>
                <a:cs typeface="Courier New" pitchFamily="49" charset="0"/>
              </a:rPr>
              <a:t>reports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/</a:t>
            </a:r>
            <a:r>
              <a:rPr lang="pl-PL" sz="1600" i="1" dirty="0" err="1">
                <a:solidFill>
                  <a:schemeClr val="tx1"/>
                </a:solidFill>
                <a:cs typeface="Courier New" pitchFamily="49" charset="0"/>
              </a:rPr>
              <a:t>testReport.xhtml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zastąpić linijkę 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&lt;</a:t>
            </a:r>
            <a:r>
              <a:rPr lang="pl-PL" sz="1600" i="1" dirty="0" err="1">
                <a:solidFill>
                  <a:schemeClr val="tx1"/>
                </a:solidFill>
                <a:cs typeface="Courier New" pitchFamily="49" charset="0"/>
              </a:rPr>
              <a:t>td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&gt;#{pub}&lt;/</a:t>
            </a:r>
            <a:r>
              <a:rPr lang="pl-PL" sz="1600" i="1" dirty="0" err="1">
                <a:solidFill>
                  <a:schemeClr val="tx1"/>
                </a:solidFill>
                <a:cs typeface="Courier New" pitchFamily="49" charset="0"/>
              </a:rPr>
              <a:t>td</a:t>
            </a:r>
            <a:r>
              <a:rPr lang="pl-PL" sz="1600" i="1" dirty="0">
                <a:solidFill>
                  <a:schemeClr val="tx1"/>
                </a:solidFill>
                <a:cs typeface="Courier New" pitchFamily="49" charset="0"/>
              </a:rPr>
              <a:t>&gt;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poniższym kodem: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07504" y="1772816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         &lt;</a:t>
            </a:r>
            <a:r>
              <a:rPr lang="pl-PL" dirty="0" err="1"/>
              <a:t>td</a:t>
            </a:r>
            <a:r>
              <a:rPr lang="pl-PL" dirty="0"/>
              <a:t>&gt;</a:t>
            </a:r>
          </a:p>
          <a:p>
            <a:r>
              <a:rPr lang="pl-PL" dirty="0"/>
              <a:t>                &lt;!--Aby wyświetlić opis bibliograficzny musimy przekazać publikację do szablonu,</a:t>
            </a:r>
          </a:p>
          <a:p>
            <a:r>
              <a:rPr lang="pl-PL" dirty="0"/>
              <a:t>                    odpowiedzialnego za tworzenie opisu publikacji.--&gt;</a:t>
            </a:r>
          </a:p>
          <a:p>
            <a:r>
              <a:rPr lang="pl-PL" dirty="0"/>
              <a:t>                &lt;</a:t>
            </a:r>
            <a:r>
              <a:rPr lang="pl-PL" dirty="0" err="1"/>
              <a:t>ui:decorate</a:t>
            </a:r>
            <a:r>
              <a:rPr lang="pl-PL" dirty="0"/>
              <a:t> </a:t>
            </a:r>
            <a:r>
              <a:rPr lang="pl-PL" dirty="0" err="1"/>
              <a:t>template</a:t>
            </a:r>
            <a:r>
              <a:rPr lang="pl-PL" dirty="0"/>
              <a:t>="</a:t>
            </a:r>
            <a:r>
              <a:rPr lang="pl-PL" dirty="0">
                <a:solidFill>
                  <a:srgbClr val="FF0000"/>
                </a:solidFill>
              </a:rPr>
              <a:t>/</a:t>
            </a:r>
            <a:r>
              <a:rPr lang="pl-PL" dirty="0" err="1">
                <a:solidFill>
                  <a:srgbClr val="FF0000"/>
                </a:solidFill>
              </a:rPr>
              <a:t>reports</a:t>
            </a:r>
            <a:r>
              <a:rPr lang="pl-PL" dirty="0">
                <a:solidFill>
                  <a:srgbClr val="FF0000"/>
                </a:solidFill>
              </a:rPr>
              <a:t>/</a:t>
            </a:r>
            <a:r>
              <a:rPr lang="pl-PL" dirty="0" err="1">
                <a:solidFill>
                  <a:srgbClr val="FF0000"/>
                </a:solidFill>
              </a:rPr>
              <a:t>rowtemplates</a:t>
            </a:r>
            <a:r>
              <a:rPr lang="pl-PL" dirty="0">
                <a:solidFill>
                  <a:srgbClr val="FF0000"/>
                </a:solidFill>
              </a:rPr>
              <a:t>/</a:t>
            </a:r>
            <a:r>
              <a:rPr lang="pl-PL" dirty="0" err="1">
                <a:solidFill>
                  <a:srgbClr val="FF0000"/>
                </a:solidFill>
              </a:rPr>
              <a:t>publication.xhtml</a:t>
            </a:r>
            <a:r>
              <a:rPr lang="pl-PL" dirty="0"/>
              <a:t>"&gt;</a:t>
            </a:r>
          </a:p>
          <a:p>
            <a:r>
              <a:rPr lang="pl-PL" dirty="0"/>
              <a:t>                    &lt;</a:t>
            </a:r>
            <a:r>
              <a:rPr lang="pl-PL" dirty="0" err="1"/>
              <a:t>ui:param</a:t>
            </a:r>
            <a:r>
              <a:rPr lang="pl-PL" dirty="0"/>
              <a:t> </a:t>
            </a:r>
            <a:r>
              <a:rPr lang="pl-PL" dirty="0" err="1"/>
              <a:t>name="publicationentity</a:t>
            </a:r>
            <a:r>
              <a:rPr lang="pl-PL" dirty="0"/>
              <a:t>" </a:t>
            </a:r>
            <a:r>
              <a:rPr lang="pl-PL" dirty="0" err="1"/>
              <a:t>value</a:t>
            </a:r>
            <a:r>
              <a:rPr lang="pl-PL" dirty="0"/>
              <a:t>="</a:t>
            </a:r>
            <a:r>
              <a:rPr lang="pl-PL" dirty="0">
                <a:solidFill>
                  <a:srgbClr val="00B050"/>
                </a:solidFill>
              </a:rPr>
              <a:t>#{pub}</a:t>
            </a:r>
            <a:r>
              <a:rPr lang="pl-PL" dirty="0"/>
              <a:t>"/&gt;</a:t>
            </a:r>
          </a:p>
          <a:p>
            <a:r>
              <a:rPr lang="pl-PL" dirty="0"/>
              <a:t>                    &lt;</a:t>
            </a:r>
            <a:r>
              <a:rPr lang="pl-PL" dirty="0" err="1"/>
              <a:t>ui:param</a:t>
            </a:r>
            <a:r>
              <a:rPr lang="pl-PL" dirty="0"/>
              <a:t> </a:t>
            </a:r>
            <a:r>
              <a:rPr lang="pl-PL" dirty="0" err="1"/>
              <a:t>name="dontRenderFileDownload</a:t>
            </a:r>
            <a:r>
              <a:rPr lang="pl-PL" dirty="0"/>
              <a:t>" </a:t>
            </a:r>
            <a:r>
              <a:rPr lang="pl-PL" dirty="0" err="1"/>
              <a:t>value="true</a:t>
            </a:r>
            <a:r>
              <a:rPr lang="pl-PL" dirty="0"/>
              <a:t>"/&gt;</a:t>
            </a:r>
          </a:p>
          <a:p>
            <a:r>
              <a:rPr lang="pl-PL" dirty="0"/>
              <a:t>                    &lt;</a:t>
            </a:r>
            <a:r>
              <a:rPr lang="pl-PL" dirty="0" err="1"/>
              <a:t>ui:param</a:t>
            </a:r>
            <a:r>
              <a:rPr lang="pl-PL" dirty="0"/>
              <a:t> </a:t>
            </a:r>
            <a:r>
              <a:rPr lang="pl-PL" dirty="0" err="1"/>
              <a:t>name="score</a:t>
            </a:r>
            <a:r>
              <a:rPr lang="pl-PL" dirty="0"/>
              <a:t>" value="0"/&gt;</a:t>
            </a:r>
          </a:p>
          <a:p>
            <a:r>
              <a:rPr lang="pl-PL" dirty="0"/>
              <a:t>                    &lt;</a:t>
            </a:r>
            <a:r>
              <a:rPr lang="pl-PL" dirty="0" err="1"/>
              <a:t>ui:param</a:t>
            </a:r>
            <a:r>
              <a:rPr lang="pl-PL" dirty="0"/>
              <a:t> </a:t>
            </a:r>
            <a:r>
              <a:rPr lang="pl-PL" dirty="0" err="1"/>
              <a:t>name="nbsp</a:t>
            </a:r>
            <a:r>
              <a:rPr lang="pl-PL" dirty="0"/>
              <a:t>" </a:t>
            </a:r>
            <a:r>
              <a:rPr lang="pl-PL" dirty="0" err="1"/>
              <a:t>value</a:t>
            </a:r>
            <a:r>
              <a:rPr lang="pl-PL" dirty="0"/>
              <a:t>="#{</a:t>
            </a:r>
            <a:r>
              <a:rPr lang="pl-PL" dirty="0" err="1"/>
              <a:t>docx</a:t>
            </a:r>
            <a:r>
              <a:rPr lang="pl-PL" dirty="0"/>
              <a:t>}"/&gt;</a:t>
            </a:r>
          </a:p>
          <a:p>
            <a:r>
              <a:rPr lang="pl-PL" dirty="0"/>
              <a:t>                &lt;/</a:t>
            </a:r>
            <a:r>
              <a:rPr lang="pl-PL" dirty="0" err="1"/>
              <a:t>ui:decorate</a:t>
            </a:r>
            <a:r>
              <a:rPr lang="pl-PL" dirty="0"/>
              <a:t>&gt;</a:t>
            </a:r>
          </a:p>
          <a:p>
            <a:r>
              <a:rPr lang="pl-PL" dirty="0"/>
              <a:t>            &lt;/</a:t>
            </a:r>
            <a:r>
              <a:rPr lang="pl-PL" dirty="0" err="1"/>
              <a:t>td</a:t>
            </a:r>
            <a:r>
              <a:rPr lang="pl-PL" dirty="0"/>
              <a:t>&gt;</a:t>
            </a:r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941168"/>
            <a:ext cx="9144000" cy="720080"/>
          </a:xfrm>
          <a:prstGeom prst="wedgeRoundRectCallout">
            <a:avLst>
              <a:gd name="adj1" fmla="val 39886"/>
              <a:gd name="adj2" fmla="val 183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Dekorujemy wyświetlanie publikacji za pomocą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</a:rPr>
              <a:t>innego szablonu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sz="1600" dirty="0">
                <a:solidFill>
                  <a:srgbClr val="00B050"/>
                </a:solidFill>
                <a:latin typeface="Comic Sans MS" pitchFamily="66" charset="0"/>
              </a:rPr>
              <a:t>poszczególne publikacje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 przekazujemy mu jako parametr. Pamiętajmy zapisać szablon.</a:t>
            </a:r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949280"/>
            <a:ext cx="1343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Ponownie generujemy raport testowy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7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0007" y="1124744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864096"/>
          </a:xfrm>
          <a:prstGeom prst="wedgeRoundRectCallout">
            <a:avLst>
              <a:gd name="adj1" fmla="val 42916"/>
              <a:gd name="adj2" fmla="val 118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</a:rPr>
              <a:t>Jeśli modyfikowaliśmy sam szablon powinno wystarczyć odświeżenie samego, już wygenerowanego raportu, jeśli format eksportu to trzeba odświeżać stronę z profilem naukowca. 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Gratulacje właśnie ukończyłeś odpowiednik „</a:t>
            </a:r>
            <a:r>
              <a:rPr lang="pl-PL" sz="1600" u="sng" dirty="0" err="1">
                <a:solidFill>
                  <a:schemeClr val="tx1"/>
                </a:solidFill>
                <a:latin typeface="Comic Sans MS" pitchFamily="66" charset="0"/>
              </a:rPr>
              <a:t>Hello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1600" u="sng" dirty="0" err="1">
                <a:solidFill>
                  <a:schemeClr val="tx1"/>
                </a:solidFill>
                <a:latin typeface="Comic Sans MS" pitchFamily="66" charset="0"/>
              </a:rPr>
              <a:t>world</a:t>
            </a:r>
            <a:r>
              <a:rPr lang="pl-PL" sz="1600" u="sng" dirty="0">
                <a:solidFill>
                  <a:schemeClr val="tx1"/>
                </a:solidFill>
                <a:latin typeface="Comic Sans MS" pitchFamily="66" charset="0"/>
              </a:rPr>
              <a:t>” w świecie raportów.</a:t>
            </a:r>
            <a:endParaRPr lang="pl-PL" sz="1600" u="sng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Idea</a:t>
            </a:r>
            <a:r>
              <a:rPr lang="pl-PL" sz="2800" dirty="0">
                <a:latin typeface="+mj-lt"/>
                <a:ea typeface="+mj-ea"/>
                <a:cs typeface="+mj-cs"/>
              </a:rPr>
              <a:t> pisania własnych wykazów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206084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2088232"/>
          </a:xfrm>
          <a:prstGeom prst="wedgeRoundRectCallout">
            <a:avLst>
              <a:gd name="adj1" fmla="val 43320"/>
              <a:gd name="adj2" fmla="val 676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Cała koncepcja pisania własnych wykazów polega na odczytaniu zaczytanej z bazy danych listy publikacji (ta nie poddaje się łatwo edycji) i zapisaniu jej do odpowiadającej nam struktury danych, którą prześlemy do własnego szablonu.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Najczęściej każdą z zaczytanych przez </a:t>
            </a:r>
            <a:r>
              <a:rPr lang="pl-PL" sz="1600" dirty="0" err="1">
                <a:solidFill>
                  <a:schemeClr val="tx1"/>
                </a:solidFill>
              </a:rPr>
              <a:t>exportHelper.fetchList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publikację zapisuje w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HashMapie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gdzie jest opisana przez dodatkowe pary klucz-wartość, są to np. wyciągnięty rok czy kategorie publikacji. Takie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HashMapy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zapisuje na własnej liście. Końcowa struktura danych to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listy-HashMap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, lub (jeśli znamy inne języki programowania</a:t>
            </a:r>
            <a:r>
              <a:rPr lang="pl-PL" sz="160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) listy-słowników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lub </a:t>
            </a:r>
            <a:r>
              <a:rPr lang="pl-PL" sz="160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też listy-tablic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asocjacyjnych.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2780928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Standardowa struktura zwrócona przez </a:t>
            </a:r>
            <a:r>
              <a:rPr lang="pl-PL" sz="1600" dirty="0" err="1"/>
              <a:t>exportHelper.fetchList</a:t>
            </a:r>
            <a:endParaRPr lang="pl-PL" sz="1600" dirty="0"/>
          </a:p>
          <a:p>
            <a:r>
              <a:rPr lang="pl-PL" sz="1600" dirty="0"/>
              <a:t>[‘UMW5dafe3cb71df4b52bb06728582b77b68 | </a:t>
            </a:r>
            <a:r>
              <a:rPr lang="pl-PL" sz="1600" dirty="0" err="1"/>
              <a:t>Article</a:t>
            </a:r>
            <a:r>
              <a:rPr lang="pl-PL" sz="1600" dirty="0"/>
              <a:t> | UMW’, ‘UMW41c328e100da4850b7807d6f935de057 | </a:t>
            </a:r>
            <a:r>
              <a:rPr lang="pl-PL" sz="1600" dirty="0" err="1"/>
              <a:t>Article</a:t>
            </a:r>
            <a:r>
              <a:rPr lang="pl-PL" sz="1600" dirty="0"/>
              <a:t> | UMW’,...]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379367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Fragment przykładowej  struktury danych we własnym raporcie:</a:t>
            </a:r>
          </a:p>
          <a:p>
            <a:r>
              <a:rPr lang="pl-PL" sz="1600" dirty="0"/>
              <a:t>[	{</a:t>
            </a:r>
            <a:r>
              <a:rPr lang="pl-PL" sz="1600" dirty="0" err="1"/>
              <a:t>record</a:t>
            </a:r>
            <a:r>
              <a:rPr lang="pl-PL" sz="1600" dirty="0"/>
              <a:t>: ‘UMW5dafe3cb71df4b52bb06728582b77b68 | </a:t>
            </a:r>
            <a:r>
              <a:rPr lang="pl-PL" sz="1600" dirty="0" err="1"/>
              <a:t>Article</a:t>
            </a:r>
            <a:r>
              <a:rPr lang="pl-PL" sz="1600" dirty="0"/>
              <a:t> | UMW’, </a:t>
            </a:r>
          </a:p>
          <a:p>
            <a:r>
              <a:rPr lang="pl-PL" sz="1600" dirty="0"/>
              <a:t>	 </a:t>
            </a:r>
            <a:r>
              <a:rPr lang="pl-PL" sz="1600" dirty="0" err="1"/>
              <a:t>year</a:t>
            </a:r>
            <a:r>
              <a:rPr lang="pl-PL" sz="1600" dirty="0"/>
              <a:t>: 2023,</a:t>
            </a:r>
          </a:p>
          <a:p>
            <a:r>
              <a:rPr lang="pl-PL" sz="1600" dirty="0"/>
              <a:t>	 </a:t>
            </a:r>
            <a:r>
              <a:rPr lang="pl-PL" sz="1600" dirty="0" err="1"/>
              <a:t>categoriesPL</a:t>
            </a:r>
            <a:r>
              <a:rPr lang="pl-PL" sz="1600" dirty="0"/>
              <a:t>: ’praca oryginalna’,</a:t>
            </a:r>
          </a:p>
          <a:p>
            <a:r>
              <a:rPr lang="pl-PL" sz="1600" dirty="0"/>
              <a:t>	 sorter: ’2023Inflammation00460002573-583’},</a:t>
            </a:r>
          </a:p>
          <a:p>
            <a:r>
              <a:rPr lang="pl-PL" sz="1600" dirty="0"/>
              <a:t>	…</a:t>
            </a:r>
          </a:p>
          <a:p>
            <a:r>
              <a:rPr lang="pl-PL" sz="1600" dirty="0"/>
              <a:t>	{</a:t>
            </a:r>
            <a:r>
              <a:rPr lang="pl-PL" sz="1600" dirty="0" err="1"/>
              <a:t>record</a:t>
            </a:r>
            <a:r>
              <a:rPr lang="pl-PL" sz="1600" dirty="0"/>
              <a:t>: ‘UMW41c328e100da4850b7807d6f935de057 | </a:t>
            </a:r>
            <a:r>
              <a:rPr lang="pl-PL" sz="1600" dirty="0" err="1"/>
              <a:t>Article</a:t>
            </a:r>
            <a:r>
              <a:rPr lang="pl-PL" sz="1600" dirty="0"/>
              <a:t> | UMW’,</a:t>
            </a:r>
          </a:p>
          <a:p>
            <a:r>
              <a:rPr lang="pl-PL" sz="1600" dirty="0"/>
              <a:t>	 </a:t>
            </a:r>
            <a:r>
              <a:rPr lang="pl-PL" sz="1600" dirty="0" err="1"/>
              <a:t>year</a:t>
            </a:r>
            <a:r>
              <a:rPr lang="pl-PL" sz="1600" dirty="0"/>
              <a:t>: 2021,</a:t>
            </a:r>
          </a:p>
          <a:p>
            <a:r>
              <a:rPr lang="pl-PL" sz="1600" dirty="0"/>
              <a:t>	 </a:t>
            </a:r>
            <a:r>
              <a:rPr lang="pl-PL" sz="1600" dirty="0" err="1"/>
              <a:t>categoriesPL</a:t>
            </a:r>
            <a:r>
              <a:rPr lang="pl-PL" sz="1600" dirty="0"/>
              <a:t>: ’praca przeglądowa’,</a:t>
            </a:r>
          </a:p>
          <a:p>
            <a:r>
              <a:rPr lang="pl-PL" sz="1600" dirty="0"/>
              <a:t>	 sorter: ’2021Amino Acids00530003359-380’},</a:t>
            </a:r>
          </a:p>
          <a:p>
            <a:r>
              <a:rPr lang="pl-PL" sz="1600" dirty="0"/>
              <a:t>	...</a:t>
            </a:r>
          </a:p>
          <a:p>
            <a:r>
              <a:rPr lang="pl-PL" sz="1600" dirty="0"/>
              <a:t>]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12360" y="58772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cd</a:t>
            </a:r>
            <a:r>
              <a:rPr lang="pl-PL" sz="3600" dirty="0"/>
              <a:t>.</a:t>
            </a:r>
          </a:p>
        </p:txBody>
      </p:sp>
      <p:sp>
        <p:nvSpPr>
          <p:cNvPr id="11" name="Strzałka zakrzywiona w lewo 10"/>
          <p:cNvSpPr/>
          <p:nvPr/>
        </p:nvSpPr>
        <p:spPr>
          <a:xfrm>
            <a:off x="8460432" y="6165304"/>
            <a:ext cx="576064" cy="692696"/>
          </a:xfrm>
          <a:prstGeom prst="curvedLeftArrow">
            <a:avLst>
              <a:gd name="adj1" fmla="val 1522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Idea</a:t>
            </a:r>
            <a:r>
              <a:rPr lang="pl-PL" sz="2800" dirty="0">
                <a:latin typeface="+mj-lt"/>
                <a:ea typeface="+mj-ea"/>
                <a:cs typeface="+mj-cs"/>
              </a:rPr>
              <a:t> pisania własnych wykazów, </a:t>
            </a:r>
            <a:r>
              <a:rPr lang="pl-PL" sz="2800" dirty="0" err="1">
                <a:latin typeface="+mj-lt"/>
                <a:ea typeface="+mj-ea"/>
                <a:cs typeface="+mj-cs"/>
              </a:rPr>
              <a:t>cd</a:t>
            </a:r>
            <a:r>
              <a:rPr lang="pl-PL" sz="2800" dirty="0">
                <a:latin typeface="+mj-lt"/>
                <a:ea typeface="+mj-ea"/>
                <a:cs typeface="+mj-cs"/>
              </a:rPr>
              <a:t>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2204864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728192"/>
          </a:xfrm>
          <a:prstGeom prst="wedgeRoundRectCallout">
            <a:avLst>
              <a:gd name="adj1" fmla="val 43320"/>
              <a:gd name="adj2" fmla="val 997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Tak przygotowaną listę mogę później łatwo posortować po kluczu sorter.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Następnie tworzę puste listy na tyle tabel ile ma być w raporcie (np. osobno artykuły, osobno abstrakty, osobno rozdziały...).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Przydzielam publikacje do tych list.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 końcu zamiast jednej dużej listy eksportuje wiele małych list. Szablon tworzy tabele dla każdej z nich.</a:t>
            </a:r>
          </a:p>
        </p:txBody>
      </p:sp>
      <p:sp>
        <p:nvSpPr>
          <p:cNvPr id="12" name="Objaśnienie prostokątne zaokrąglone 11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1223628" y="3256649"/>
            <a:ext cx="6696744" cy="720080"/>
          </a:xfrm>
          <a:prstGeom prst="wedgeRoundRectCallout">
            <a:avLst>
              <a:gd name="adj1" fmla="val 40975"/>
              <a:gd name="adj2" fmla="val 349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Jedno spojrzenie w kod znaczy więcej niż tysiąc slajdów.</a:t>
            </a:r>
          </a:p>
        </p:txBody>
      </p:sp>
      <p:sp>
        <p:nvSpPr>
          <p:cNvPr id="13" name="Objaśnienie prostokątne zaokrąglone 12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1223628" y="4437112"/>
            <a:ext cx="6696744" cy="1944216"/>
          </a:xfrm>
          <a:prstGeom prst="wedgeRoundRectCallout">
            <a:avLst>
              <a:gd name="adj1" fmla="val 40975"/>
              <a:gd name="adj2" fmla="val 349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Zachęcam do zapoznania się z wykazami:</a:t>
            </a:r>
          </a:p>
          <a:p>
            <a:pPr algn="ctr"/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naukaWykazowI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(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hello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world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)</a:t>
            </a:r>
          </a:p>
          <a:p>
            <a:pPr algn="ctr"/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naukaWykazowII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(parametry, właściwa struktura)</a:t>
            </a:r>
          </a:p>
          <a:p>
            <a:pPr algn="ctr"/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naukaWykazowIII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(końcowy wykaz)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Comic Sans MS" pitchFamily="66" charset="0"/>
              <a:cs typeface="Courier New" pitchFamily="49" charset="0"/>
            </a:endParaRPr>
          </a:p>
          <a:p>
            <a:pPr algn="ctr"/>
            <a:r>
              <a:rPr lang="pl-PL" sz="1600" dirty="0">
                <a:hlinkClick r:id="rId3"/>
              </a:rPr>
              <a:t>https://bg.umw.edu.pl/index.php/40-jkpbm/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234888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 w szablonie pobieramy wartość za pomocą klucza:</a:t>
            </a:r>
          </a:p>
          <a:p>
            <a:r>
              <a:rPr lang="pl-PL" dirty="0"/>
              <a:t>#{</a:t>
            </a:r>
            <a:r>
              <a:rPr lang="pl-PL" dirty="0" err="1"/>
              <a:t>pub.get</a:t>
            </a:r>
            <a:r>
              <a:rPr lang="pl-PL" dirty="0"/>
              <a:t>('</a:t>
            </a:r>
            <a:r>
              <a:rPr lang="pl-PL" dirty="0" err="1"/>
              <a:t>categoriesPL</a:t>
            </a:r>
            <a:r>
              <a:rPr lang="pl-PL" dirty="0"/>
              <a:t>')}</a:t>
            </a: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7D440777-4769-4A5E-9689-51FC697E5534}"/>
              </a:ext>
            </a:extLst>
          </p:cNvPr>
          <p:cNvSpPr/>
          <p:nvPr/>
        </p:nvSpPr>
        <p:spPr>
          <a:xfrm>
            <a:off x="4068452" y="3896617"/>
            <a:ext cx="792088" cy="620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zrobić opis raportu?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77281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368152"/>
          </a:xfrm>
          <a:prstGeom prst="wedgeRoundRectCallout">
            <a:avLst>
              <a:gd name="adj1" fmla="val 43443"/>
              <a:gd name="adj2" fmla="val 105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Możemy utworzyć opis naszego raportu, jak poniżej, w tym celu posłużymy się małą sztuczką – opis możemy umieścić przed pierwszym parametrem raportu. 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Gdy nasz raport nie ma parametrów możemy utworzyć separator, ale to rozwiązanie wymaga nadpisania stylów separatora.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6832"/>
            <a:ext cx="4283968" cy="24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trzałka zakrzywiona w lewo 9"/>
          <p:cNvSpPr/>
          <p:nvPr/>
        </p:nvSpPr>
        <p:spPr>
          <a:xfrm>
            <a:off x="8460432" y="6165304"/>
            <a:ext cx="576064" cy="692696"/>
          </a:xfrm>
          <a:prstGeom prst="curvedLeftArrow">
            <a:avLst>
              <a:gd name="adj1" fmla="val 1522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12360" y="58772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cd</a:t>
            </a:r>
            <a:r>
              <a:rPr lang="pl-PL" sz="3600" dirty="0"/>
              <a:t>.</a:t>
            </a:r>
          </a:p>
        </p:txBody>
      </p:sp>
      <p:sp>
        <p:nvSpPr>
          <p:cNvPr id="15" name="Objaśnienie prostokątne zaokrąglone 14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013176"/>
            <a:ext cx="5211688" cy="432048"/>
          </a:xfrm>
          <a:prstGeom prst="wedgeRoundRectCallout">
            <a:avLst>
              <a:gd name="adj1" fmla="val 42077"/>
              <a:gd name="adj2" fmla="val 118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W formacie eksportu tworzymy nowy parametr.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32"/>
            <a:ext cx="6051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zrobić opis raportu?,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41277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2"/>
            <a:ext cx="9144000" cy="1368152"/>
          </a:xfrm>
          <a:prstGeom prst="wedgeRoundRectCallout">
            <a:avLst>
              <a:gd name="adj1" fmla="val 42714"/>
              <a:gd name="adj2" fmla="val 783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Wypełniamy/zaznaczamy pola jak poniżej, a do pola 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Nazwa – klucz wiadomości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wklejamy nasz opis napisany w kodzie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html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/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css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. Do naszej dyspozycji jest pole typu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TextLine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, niestety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musimy cały kod „zbić” do jednej linijki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220072" y="23488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Przykładowy opis w </a:t>
            </a:r>
            <a:r>
              <a:rPr lang="pl-PL" dirty="0" err="1"/>
              <a:t>html</a:t>
            </a:r>
            <a:r>
              <a:rPr lang="pl-PL" dirty="0"/>
              <a:t>/</a:t>
            </a:r>
            <a:r>
              <a:rPr lang="pl-PL" dirty="0" err="1"/>
              <a:t>css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20072" y="27809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&lt;p </a:t>
            </a:r>
            <a:r>
              <a:rPr lang="pl-PL" dirty="0" err="1"/>
              <a:t>style="color</a:t>
            </a:r>
            <a:r>
              <a:rPr lang="pl-PL" dirty="0"/>
              <a:t>: </a:t>
            </a:r>
            <a:r>
              <a:rPr lang="pl-PL" dirty="0" err="1"/>
              <a:t>black</a:t>
            </a:r>
            <a:r>
              <a:rPr lang="pl-PL" dirty="0"/>
              <a:t>; </a:t>
            </a:r>
            <a:r>
              <a:rPr lang="pl-PL" dirty="0" err="1"/>
              <a:t>font-size</a:t>
            </a:r>
            <a:r>
              <a:rPr lang="pl-PL" dirty="0"/>
              <a:t>: 120%; </a:t>
            </a:r>
            <a:r>
              <a:rPr lang="pl-PL" dirty="0" err="1"/>
              <a:t>line-height</a:t>
            </a:r>
            <a:r>
              <a:rPr lang="pl-PL" dirty="0"/>
              <a:t>: 150%;"&gt;&lt;span </a:t>
            </a:r>
            <a:r>
              <a:rPr lang="pl-PL" dirty="0" err="1"/>
              <a:t>style="color</a:t>
            </a:r>
            <a:r>
              <a:rPr lang="pl-PL" dirty="0"/>
              <a:t>: </a:t>
            </a:r>
            <a:r>
              <a:rPr lang="pl-PL" dirty="0" err="1"/>
              <a:t>red"&gt;Bezużyteczny</a:t>
            </a:r>
            <a:r>
              <a:rPr lang="pl-PL" dirty="0"/>
              <a:t> raport&lt;/</a:t>
            </a:r>
            <a:r>
              <a:rPr lang="pl-PL" dirty="0" err="1"/>
              <a:t>span</a:t>
            </a:r>
            <a:r>
              <a:rPr lang="pl-PL" dirty="0"/>
              <a:t>&gt; utworzony na potrzeby nauki </a:t>
            </a:r>
            <a:r>
              <a:rPr lang="pl-PL" dirty="0" err="1"/>
              <a:t>raportów&lt;br</a:t>
            </a:r>
            <a:r>
              <a:rPr lang="pl-PL" dirty="0"/>
              <a:t>/&gt;&lt;</a:t>
            </a:r>
            <a:r>
              <a:rPr lang="pl-PL" dirty="0" err="1"/>
              <a:t>br</a:t>
            </a:r>
            <a:r>
              <a:rPr lang="pl-PL" dirty="0"/>
              <a:t>/&gt;&lt;</a:t>
            </a:r>
            <a:r>
              <a:rPr lang="pl-PL" dirty="0" err="1"/>
              <a:t>span</a:t>
            </a:r>
            <a:r>
              <a:rPr lang="pl-PL" dirty="0"/>
              <a:t> </a:t>
            </a:r>
            <a:r>
              <a:rPr lang="pl-PL" dirty="0" err="1"/>
              <a:t>style="font-weight</a:t>
            </a:r>
            <a:r>
              <a:rPr lang="pl-PL" dirty="0"/>
              <a:t>: </a:t>
            </a:r>
            <a:r>
              <a:rPr lang="pl-PL" dirty="0" err="1"/>
              <a:t>bold"&gt;Kolumny</a:t>
            </a:r>
            <a:r>
              <a:rPr lang="pl-PL" dirty="0"/>
              <a:t>:&lt;/</a:t>
            </a:r>
            <a:r>
              <a:rPr lang="pl-PL" dirty="0" err="1"/>
              <a:t>span&gt;Publikacje</a:t>
            </a:r>
            <a:r>
              <a:rPr lang="pl-PL" dirty="0"/>
              <a:t>&lt;/p&gt;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4056"/>
            <a:ext cx="5148064" cy="44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486525"/>
            <a:ext cx="1343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jaśnienie prostokątne zaokrąglone 12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5148064" y="5517232"/>
            <a:ext cx="3995936" cy="864096"/>
          </a:xfrm>
          <a:prstGeom prst="wedgeRoundRectCallout">
            <a:avLst>
              <a:gd name="adj1" fmla="val 42077"/>
              <a:gd name="adj2" fmla="val 118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Pamiętajmy zapisać szablon i odświeżyć profil naukowca.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systemowymi wykazami?, cd.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5358845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0" y="4509120"/>
            <a:ext cx="2915816" cy="936104"/>
          </a:xfrm>
          <a:prstGeom prst="wedgeRoundRectCallout">
            <a:avLst>
              <a:gd name="adj1" fmla="val 96422"/>
              <a:gd name="adj2" fmla="val 1735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Brak podsumowań.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966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92696"/>
            <a:ext cx="255729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aśnienie prostokątne zaokrąglone 7"/>
          <p:cNvSpPr/>
          <p:nvPr/>
        </p:nvSpPr>
        <p:spPr>
          <a:xfrm>
            <a:off x="3347864" y="4509120"/>
            <a:ext cx="2592288" cy="936104"/>
          </a:xfrm>
          <a:prstGeom prst="wedgeRoundRectCallout">
            <a:avLst>
              <a:gd name="adj1" fmla="val -2600"/>
              <a:gd name="adj2" fmla="val 16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Chce więcej kolumn.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92696"/>
            <a:ext cx="2376264" cy="36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aśnienie prostokątne zaokrąglone 9"/>
          <p:cNvSpPr/>
          <p:nvPr/>
        </p:nvSpPr>
        <p:spPr>
          <a:xfrm>
            <a:off x="6228184" y="4509120"/>
            <a:ext cx="2592288" cy="936104"/>
          </a:xfrm>
          <a:prstGeom prst="wedgeRoundRectCallout">
            <a:avLst>
              <a:gd name="adj1" fmla="val -113521"/>
              <a:gd name="adj2" fmla="val 1641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Błędy.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zrobić opis raportu - uwagi.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1628800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476671"/>
            <a:ext cx="9144000" cy="1584177"/>
          </a:xfrm>
          <a:prstGeom prst="wedgeRoundRectCallout">
            <a:avLst>
              <a:gd name="adj1" fmla="val 42714"/>
              <a:gd name="adj2" fmla="val 783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Możemy przygotować opis dla wersji polskiej i angielskiej posługując się polami 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*Nazwa w języku polskim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i </a:t>
            </a:r>
            <a:r>
              <a:rPr lang="pl-PL" sz="1600" i="1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*Nazwa w języku angielskim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. 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Uwaga – style przenoszą się na całą stronę, z której jest możliwe wygenerowanie raportu. 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Dlatego pisząc style posługujmy się stylami wewnętrznymi istniejącymi tylko w obrębie znacznika. Jeśli musimy się posłużyć klasami, aby np. skorzystać z selektorów :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after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/: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before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postarajmy się aby nazwa naszej klasy była unikatowa, niewystępująca już w innym miejscu.</a:t>
            </a:r>
            <a:endParaRPr lang="pl-PL" sz="1600" dirty="0">
              <a:solidFill>
                <a:srgbClr val="FF0000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E09296-3FE7-4ED4-A458-5BE546F8D9FE}"/>
              </a:ext>
            </a:extLst>
          </p:cNvPr>
          <p:cNvSpPr txBox="1"/>
          <p:nvPr/>
        </p:nvSpPr>
        <p:spPr>
          <a:xfrm>
            <a:off x="0" y="2204864"/>
            <a:ext cx="56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 z Nauka </a:t>
            </a:r>
            <a:r>
              <a:rPr lang="pl-PL" dirty="0" err="1"/>
              <a:t>Wykazow</a:t>
            </a:r>
            <a:r>
              <a:rPr lang="pl-PL" dirty="0"/>
              <a:t> III: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5F70131-BE4A-45AD-A09E-BE56B35DBBBA}"/>
              </a:ext>
            </a:extLst>
          </p:cNvPr>
          <p:cNvSpPr txBox="1"/>
          <p:nvPr/>
        </p:nvSpPr>
        <p:spPr>
          <a:xfrm>
            <a:off x="0" y="4005064"/>
            <a:ext cx="623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Powyższy przykład w edytorze kodu: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9D3F329-FA3D-4BF9-B511-E99A9946601A}"/>
              </a:ext>
            </a:extLst>
          </p:cNvPr>
          <p:cNvSpPr txBox="1"/>
          <p:nvPr/>
        </p:nvSpPr>
        <p:spPr>
          <a:xfrm>
            <a:off x="0" y="5733256"/>
            <a:ext cx="623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Uzyskany efekt: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4087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7366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9144000" cy="101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718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radzić sobie z błędami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7186" y="1475696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1051785"/>
          </a:xfrm>
          <a:prstGeom prst="wedgeRoundRectCallout">
            <a:avLst>
              <a:gd name="adj1" fmla="val 43005"/>
              <a:gd name="adj2" fmla="val 1188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Jeżeli generowanie wykazu prowadzi do błędu na stronie lub nie są do niego przekazane żadne publikacje (otrzymujemy puste tabele) to błąd jest w formacie eksportu, możemy podejrzeć typ wyjątku ze ścieżką do jego wystąpienia pobierając dzienny log z systemu w Funkcje Administracyjne -&gt; Konfiguracja (podgląd) -&gt; log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9D66296-5294-47F9-8C43-8E85601593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1" y="1700808"/>
            <a:ext cx="4827371" cy="515719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66EE5AD-114E-48EA-9003-5BA00E11E4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9580" y="2762432"/>
            <a:ext cx="4821599" cy="260137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radzić sobie z błędami,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958438"/>
            <a:ext cx="943993" cy="1051785"/>
          </a:xfrm>
          <a:prstGeom prst="rect">
            <a:avLst/>
          </a:prstGeom>
        </p:spPr>
      </p:pic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0"/>
            <a:ext cx="9144000" cy="610693"/>
          </a:xfrm>
          <a:prstGeom prst="wedgeRoundRectCallout">
            <a:avLst>
              <a:gd name="adj1" fmla="val 42714"/>
              <a:gd name="adj2" fmla="val 783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Zapamiętujemy dokładną godzinę generowania raportu, pobieramy log i szukamy błędu po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HH:MM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: </a:t>
            </a:r>
          </a:p>
        </p:txBody>
      </p:sp>
      <p:sp>
        <p:nvSpPr>
          <p:cNvPr id="8" name="Objaśnienie prostokątne zaokrąglone 5">
            <a:extLst>
              <a:ext uri="{FF2B5EF4-FFF2-40B4-BE49-F238E27FC236}">
                <a16:creationId xmlns:a16="http://schemas.microsoft.com/office/drawing/2014/main" id="{AC603FFE-36CC-45B1-98C7-B02F302949BD}"/>
              </a:ext>
            </a:extLst>
          </p:cNvPr>
          <p:cNvSpPr/>
          <p:nvPr/>
        </p:nvSpPr>
        <p:spPr>
          <a:xfrm>
            <a:off x="0" y="6093296"/>
            <a:ext cx="9144000" cy="610693"/>
          </a:xfrm>
          <a:prstGeom prst="wedgeRoundRectCallout">
            <a:avLst>
              <a:gd name="adj1" fmla="val 38345"/>
              <a:gd name="adj2" fmla="val 318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Pamiętajmy też o możliwości testowania własnych funkcji w formacie eksportu Inne -&gt; Tabela.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F535F41-0908-4283-B42C-BEB624457C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7268"/>
            <a:ext cx="9144000" cy="43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28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Jak </a:t>
            </a:r>
            <a:r>
              <a:rPr lang="pl-PL" sz="2800" dirty="0">
                <a:latin typeface="+mj-lt"/>
                <a:ea typeface="+mj-ea"/>
                <a:cs typeface="+mj-cs"/>
              </a:rPr>
              <a:t>podejrzeć metody obiektów/komponentów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Jacek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007" y="836712"/>
            <a:ext cx="943993" cy="10517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0293367-61B7-41C9-8423-8BB97884B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57" y="1586035"/>
            <a:ext cx="7600950" cy="4343400"/>
          </a:xfrm>
          <a:prstGeom prst="rect">
            <a:avLst/>
          </a:prstGeom>
        </p:spPr>
      </p:pic>
      <p:sp>
        <p:nvSpPr>
          <p:cNvPr id="9" name="Objaśnienie prostokątne zaokrąglone 5">
            <a:extLst>
              <a:ext uri="{FF2B5EF4-FFF2-40B4-BE49-F238E27FC236}">
                <a16:creationId xmlns:a16="http://schemas.microsoft.com/office/drawing/2014/main" id="{520C53E6-4993-4106-99ED-E9DC74147A70}"/>
              </a:ext>
            </a:extLst>
          </p:cNvPr>
          <p:cNvSpPr/>
          <p:nvPr/>
        </p:nvSpPr>
        <p:spPr>
          <a:xfrm>
            <a:off x="0" y="6102693"/>
            <a:ext cx="9144000" cy="618734"/>
          </a:xfrm>
          <a:prstGeom prst="wedgeRoundRectCallout">
            <a:avLst>
              <a:gd name="adj1" fmla="val 41160"/>
              <a:gd name="adj2" fmla="val 300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Ostrzeżenie – to jest konsola, a my mamy uprawnienia administratora, to że coś możemy zrobić nie oznacza, że powinniśmy.</a:t>
            </a:r>
          </a:p>
        </p:txBody>
      </p:sp>
      <p:sp>
        <p:nvSpPr>
          <p:cNvPr id="6" name="Objaśnienie prostokątne zaokrąglone 5">
            <a:extLst>
              <a:ext uri="{FF2B5EF4-FFF2-40B4-BE49-F238E27FC236}">
                <a16:creationId xmlns:a16="http://schemas.microsoft.com/office/drawing/2014/main" id="{74D6041B-CE72-4B01-B60B-949E80CB4EDE}"/>
              </a:ext>
            </a:extLst>
          </p:cNvPr>
          <p:cNvSpPr/>
          <p:nvPr/>
        </p:nvSpPr>
        <p:spPr>
          <a:xfrm>
            <a:off x="0" y="548681"/>
            <a:ext cx="9144000" cy="864096"/>
          </a:xfrm>
          <a:prstGeom prst="wedgeRoundRectCallout">
            <a:avLst>
              <a:gd name="adj1" fmla="val 43199"/>
              <a:gd name="adj2" fmla="val 824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Chcąc sprawdzić jakie funkcje oferuje np. komponent ‚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impactFactorService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’ możemy go załadować w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replu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(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repl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 znajduje się w Narzędziach, tam gdzie pobieranie </a:t>
            </a:r>
            <a:r>
              <a:rPr lang="pl-PL" sz="1600" dirty="0" err="1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loga</a:t>
            </a:r>
            <a:r>
              <a:rPr lang="pl-PL" sz="1600" dirty="0">
                <a:solidFill>
                  <a:schemeClr val="tx1"/>
                </a:solidFill>
                <a:latin typeface="Comic Sans MS" pitchFamily="66" charset="0"/>
                <a:cs typeface="Courier New" pitchFamily="49" charset="0"/>
              </a:rPr>
              <a:t>) i podobnie jak z każdym innym obiektem - wypisać jego funkcje.</a:t>
            </a:r>
          </a:p>
        </p:txBody>
      </p:sp>
    </p:spTree>
    <p:extLst>
      <p:ext uri="{BB962C8B-B14F-4D97-AF65-F5344CB8AC3E}">
        <p14:creationId xmlns:p14="http://schemas.microsoft.com/office/powerpoint/2010/main" val="309261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Wykaz użytecznych funkcji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cs typeface="Courier New" panose="02070309020205020404" pitchFamily="49" charset="0"/>
              </a:rPr>
              <a:t>Kreator raportu - ładowanie komponentów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org.jboss.seam.Component.getInstance</a:t>
            </a:r>
            <a:r>
              <a:rPr lang="pl-PL" sz="1600" dirty="0">
                <a:cs typeface="Courier New" panose="02070309020205020404" pitchFamily="49" charset="0"/>
              </a:rPr>
              <a:t>('</a:t>
            </a:r>
            <a:r>
              <a:rPr lang="pl-PL" sz="1600" dirty="0" err="1">
                <a:cs typeface="Courier New" panose="02070309020205020404" pitchFamily="49" charset="0"/>
              </a:rPr>
              <a:t>nazwa_komponentu</a:t>
            </a:r>
            <a:r>
              <a:rPr lang="pl-PL" sz="1600" dirty="0">
                <a:cs typeface="Courier New" panose="02070309020205020404" pitchFamily="49" charset="0"/>
              </a:rPr>
              <a:t>')</a:t>
            </a:r>
          </a:p>
          <a:p>
            <a:endParaRPr lang="pl-PL" sz="1600" dirty="0">
              <a:cs typeface="Courier New" panose="02070309020205020404" pitchFamily="49" charset="0"/>
            </a:endParaRPr>
          </a:p>
          <a:p>
            <a:r>
              <a:rPr lang="pl-PL" sz="1600" b="1" dirty="0">
                <a:cs typeface="Courier New" panose="02070309020205020404" pitchFamily="49" charset="0"/>
              </a:rPr>
              <a:t>Komponent ‘</a:t>
            </a:r>
            <a:r>
              <a:rPr lang="pl-PL" sz="1600" b="1" dirty="0" err="1">
                <a:cs typeface="Courier New" panose="02070309020205020404" pitchFamily="49" charset="0"/>
              </a:rPr>
              <a:t>exportHelper</a:t>
            </a:r>
            <a:r>
              <a:rPr lang="pl-PL" sz="1600" b="1" dirty="0">
                <a:cs typeface="Courier New" panose="02070309020205020404" pitchFamily="49" charset="0"/>
              </a:rPr>
              <a:t>’ (przekazywanie obiektów do szablonu)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Załadowanie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var</a:t>
            </a:r>
            <a:r>
              <a:rPr lang="pl-PL" sz="1600" dirty="0">
                <a:cs typeface="Courier New" panose="02070309020205020404" pitchFamily="49" charset="0"/>
              </a:rPr>
              <a:t> </a:t>
            </a:r>
            <a:r>
              <a:rPr lang="pl-PL" sz="1600" dirty="0" err="1">
                <a:cs typeface="Courier New" panose="02070309020205020404" pitchFamily="49" charset="0"/>
              </a:rPr>
              <a:t>exportHelper</a:t>
            </a:r>
            <a:r>
              <a:rPr lang="pl-PL" sz="1600" dirty="0">
                <a:cs typeface="Courier New" panose="02070309020205020404" pitchFamily="49" charset="0"/>
              </a:rPr>
              <a:t> = </a:t>
            </a:r>
            <a:r>
              <a:rPr lang="pl-PL" sz="1600" dirty="0" err="1">
                <a:cs typeface="Courier New" panose="02070309020205020404" pitchFamily="49" charset="0"/>
              </a:rPr>
              <a:t>org.jboss.seam.Component.getInstance</a:t>
            </a:r>
            <a:r>
              <a:rPr lang="pl-PL" sz="1600" dirty="0">
                <a:cs typeface="Courier New" panose="02070309020205020404" pitchFamily="49" charset="0"/>
              </a:rPr>
              <a:t>('</a:t>
            </a:r>
            <a:r>
              <a:rPr lang="pl-PL" sz="1600" dirty="0" err="1">
                <a:cs typeface="Courier New" panose="02070309020205020404" pitchFamily="49" charset="0"/>
              </a:rPr>
              <a:t>exportHelper</a:t>
            </a:r>
            <a:r>
              <a:rPr lang="pl-PL" sz="1600" dirty="0">
                <a:cs typeface="Courier New" panose="02070309020205020404" pitchFamily="49" charset="0"/>
              </a:rPr>
              <a:t>')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Pobranie sortera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exportHelper.getSorter</a:t>
            </a:r>
            <a:r>
              <a:rPr lang="pl-PL" sz="1600" dirty="0">
                <a:cs typeface="Courier New" panose="02070309020205020404" pitchFamily="49" charset="0"/>
              </a:rPr>
              <a:t>(['</a:t>
            </a:r>
            <a:r>
              <a:rPr lang="pl-PL" sz="1600" dirty="0" err="1">
                <a:cs typeface="Courier New" panose="02070309020205020404" pitchFamily="49" charset="0"/>
              </a:rPr>
              <a:t>year</a:t>
            </a:r>
            <a:r>
              <a:rPr lang="pl-PL" sz="1600" dirty="0">
                <a:cs typeface="Courier New" panose="02070309020205020404" pitchFamily="49" charset="0"/>
              </a:rPr>
              <a:t> ; </a:t>
            </a:r>
            <a:r>
              <a:rPr lang="pl-PL" sz="1600" dirty="0" err="1">
                <a:cs typeface="Courier New" panose="02070309020205020404" pitchFamily="49" charset="0"/>
              </a:rPr>
              <a:t>descending</a:t>
            </a:r>
            <a:r>
              <a:rPr lang="pl-PL" sz="1600" dirty="0">
                <a:cs typeface="Courier New" panose="02070309020205020404" pitchFamily="49" charset="0"/>
              </a:rPr>
              <a:t>']) lub np. </a:t>
            </a:r>
            <a:r>
              <a:rPr lang="pl-PL" sz="1600" dirty="0" err="1">
                <a:cs typeface="Courier New" panose="02070309020205020404" pitchFamily="49" charset="0"/>
              </a:rPr>
              <a:t>exportHelper.getSorter</a:t>
            </a:r>
            <a:r>
              <a:rPr lang="pl-PL" sz="1600" dirty="0">
                <a:cs typeface="Courier New" panose="02070309020205020404" pitchFamily="49" charset="0"/>
              </a:rPr>
              <a:t>('defaultsorttemplate2m')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Zaczytanie listy publikacji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exportHelper.fetchList</a:t>
            </a:r>
            <a:r>
              <a:rPr lang="pl-PL" sz="1600" dirty="0">
                <a:cs typeface="Courier New" panose="02070309020205020404" pitchFamily="49" charset="0"/>
              </a:rPr>
              <a:t>('</a:t>
            </a:r>
            <a:r>
              <a:rPr lang="pl-PL" sz="1600" dirty="0" err="1">
                <a:cs typeface="Courier New" panose="02070309020205020404" pitchFamily="49" charset="0"/>
              </a:rPr>
              <a:t>publicationList</a:t>
            </a:r>
            <a:r>
              <a:rPr lang="pl-PL" sz="1600" dirty="0">
                <a:cs typeface="Courier New" panose="02070309020205020404" pitchFamily="49" charset="0"/>
              </a:rPr>
              <a:t>', </a:t>
            </a:r>
            <a:r>
              <a:rPr lang="pl-PL" sz="1600" dirty="0" err="1">
                <a:cs typeface="Courier New" panose="02070309020205020404" pitchFamily="49" charset="0"/>
              </a:rPr>
              <a:t>queryListPubs</a:t>
            </a:r>
            <a:r>
              <a:rPr lang="pl-PL" sz="1600" dirty="0">
                <a:cs typeface="Courier New" panose="02070309020205020404" pitchFamily="49" charset="0"/>
              </a:rPr>
              <a:t>, '</a:t>
            </a:r>
            <a:r>
              <a:rPr lang="pl-PL" sz="1600" dirty="0" err="1">
                <a:cs typeface="Courier New" panose="02070309020205020404" pitchFamily="49" charset="0"/>
              </a:rPr>
              <a:t>publication</a:t>
            </a:r>
            <a:r>
              <a:rPr lang="pl-PL" sz="1600" dirty="0">
                <a:cs typeface="Courier New" panose="02070309020205020404" pitchFamily="49" charset="0"/>
              </a:rPr>
              <a:t>', sorter)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Ogólne zaczytanie obiektów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exportHelper.fetchList</a:t>
            </a:r>
            <a:r>
              <a:rPr lang="pl-PL" sz="1600" dirty="0">
                <a:cs typeface="Courier New" panose="02070309020205020404" pitchFamily="49" charset="0"/>
              </a:rPr>
              <a:t>(</a:t>
            </a:r>
            <a:r>
              <a:rPr lang="pl-PL" sz="1600" dirty="0" err="1">
                <a:cs typeface="Courier New" panose="02070309020205020404" pitchFamily="49" charset="0"/>
              </a:rPr>
              <a:t>lista_zapytań</a:t>
            </a:r>
            <a:r>
              <a:rPr lang="pl-PL" sz="1600" dirty="0">
                <a:cs typeface="Courier New" panose="02070309020205020404" pitchFamily="49" charset="0"/>
              </a:rPr>
              <a:t>, '</a:t>
            </a:r>
            <a:r>
              <a:rPr lang="pl-PL" sz="1600" dirty="0" err="1">
                <a:cs typeface="Courier New" panose="02070309020205020404" pitchFamily="49" charset="0"/>
              </a:rPr>
              <a:t>typ_obiektu</a:t>
            </a:r>
            <a:r>
              <a:rPr lang="pl-PL" sz="1600" dirty="0">
                <a:cs typeface="Courier New" panose="02070309020205020404" pitchFamily="49" charset="0"/>
              </a:rPr>
              <a:t>', sorter)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Inicjalizacja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exportHelper.initExport</a:t>
            </a:r>
            <a:r>
              <a:rPr lang="pl-PL" sz="1600" dirty="0">
                <a:cs typeface="Courier New" panose="02070309020205020404" pitchFamily="49" charset="0"/>
              </a:rPr>
              <a:t>(</a:t>
            </a:r>
            <a:r>
              <a:rPr lang="pl-PL" sz="1600" dirty="0" err="1">
                <a:cs typeface="Courier New" panose="02070309020205020404" pitchFamily="49" charset="0"/>
              </a:rPr>
              <a:t>entities</a:t>
            </a:r>
            <a:r>
              <a:rPr lang="pl-PL" sz="1600" dirty="0">
                <a:cs typeface="Courier New" panose="02070309020205020404" pitchFamily="49" charset="0"/>
              </a:rPr>
              <a:t>, </a:t>
            </a:r>
            <a:r>
              <a:rPr lang="pl-PL" sz="1600" dirty="0" err="1">
                <a:cs typeface="Courier New" panose="02070309020205020404" pitchFamily="49" charset="0"/>
              </a:rPr>
              <a:t>params</a:t>
            </a:r>
            <a:r>
              <a:rPr lang="pl-PL" sz="1600" dirty="0">
                <a:cs typeface="Courier New" panose="02070309020205020404" pitchFamily="49" charset="0"/>
              </a:rPr>
              <a:t>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Eksport danych do szablonu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exportHelper.set</a:t>
            </a:r>
            <a:r>
              <a:rPr lang="pl-PL" sz="1600" dirty="0">
                <a:cs typeface="Courier New" panose="02070309020205020404" pitchFamily="49" charset="0"/>
              </a:rPr>
              <a:t>('klucz', </a:t>
            </a:r>
            <a:r>
              <a:rPr lang="pl-PL" sz="1600" dirty="0" err="1">
                <a:cs typeface="Courier New" panose="02070309020205020404" pitchFamily="49" charset="0"/>
              </a:rPr>
              <a:t>nazwa_danych</a:t>
            </a:r>
            <a:r>
              <a:rPr lang="pl-PL" sz="1600" dirty="0">
                <a:cs typeface="Courier New" panose="02070309020205020404" pitchFamily="49" charset="0"/>
              </a:rPr>
              <a:t>)</a:t>
            </a:r>
          </a:p>
          <a:p>
            <a:endParaRPr lang="pl-PL" sz="1600" dirty="0">
              <a:cs typeface="Courier New" panose="02070309020205020404" pitchFamily="49" charset="0"/>
            </a:endParaRPr>
          </a:p>
          <a:p>
            <a:r>
              <a:rPr lang="pl-PL" sz="1600" b="1" dirty="0">
                <a:cs typeface="Courier New" panose="02070309020205020404" pitchFamily="49" charset="0"/>
              </a:rPr>
              <a:t>Pobranie parametru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params.get</a:t>
            </a:r>
            <a:r>
              <a:rPr lang="pl-PL" sz="1600" dirty="0">
                <a:cs typeface="Courier New" panose="02070309020205020404" pitchFamily="49" charset="0"/>
              </a:rPr>
              <a:t>(</a:t>
            </a:r>
            <a:r>
              <a:rPr lang="pl-PL" sz="1600" dirty="0" err="1">
                <a:cs typeface="Courier New" panose="02070309020205020404" pitchFamily="49" charset="0"/>
              </a:rPr>
              <a:t>nazwa_systemowa_parametru</a:t>
            </a:r>
            <a:r>
              <a:rPr lang="pl-PL" sz="1600" dirty="0">
                <a:cs typeface="Courier New" panose="02070309020205020404" pitchFamily="49" charset="0"/>
              </a:rPr>
              <a:t>)</a:t>
            </a:r>
          </a:p>
          <a:p>
            <a:r>
              <a:rPr lang="pl-PL" sz="1600" dirty="0">
                <a:cs typeface="Courier New" panose="02070309020205020404" pitchFamily="49" charset="0"/>
              </a:rPr>
              <a:t>Ustawienie parametru dla szablonu</a:t>
            </a:r>
          </a:p>
          <a:p>
            <a:r>
              <a:rPr lang="pl-PL" sz="1600" dirty="0" err="1">
                <a:cs typeface="Courier New" panose="02070309020205020404" pitchFamily="49" charset="0"/>
              </a:rPr>
              <a:t>params.put</a:t>
            </a:r>
            <a:r>
              <a:rPr lang="pl-PL" sz="1600" dirty="0">
                <a:cs typeface="Courier New" panose="02070309020205020404" pitchFamily="49" charset="0"/>
              </a:rPr>
              <a:t>('klucz', </a:t>
            </a:r>
            <a:r>
              <a:rPr lang="pl-PL" sz="1600" dirty="0" err="1">
                <a:cs typeface="Courier New" panose="02070309020205020404" pitchFamily="49" charset="0"/>
              </a:rPr>
              <a:t>nazwa_zmiennej</a:t>
            </a:r>
            <a:r>
              <a:rPr lang="pl-PL" sz="1600" dirty="0"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52280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Wykaz użytecznych funkcji,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F55B37-2FDF-40E7-AB62-CB2288AC721E}"/>
              </a:ext>
            </a:extLst>
          </p:cNvPr>
          <p:cNvSpPr txBox="1"/>
          <p:nvPr/>
        </p:nvSpPr>
        <p:spPr>
          <a:xfrm>
            <a:off x="0" y="620688"/>
            <a:ext cx="9108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Komponent </a:t>
            </a:r>
            <a:r>
              <a:rPr lang="pl-PL" sz="1600" b="1" dirty="0" err="1"/>
              <a:t>DaoHelper</a:t>
            </a:r>
            <a:r>
              <a:rPr lang="pl-PL" sz="1600" b="1" dirty="0"/>
              <a:t> (do pobierania rekordów z bazy)</a:t>
            </a:r>
          </a:p>
          <a:p>
            <a:r>
              <a:rPr lang="pl-PL" sz="1600" dirty="0"/>
              <a:t>Załadowanie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dao</a:t>
            </a:r>
            <a:r>
              <a:rPr lang="pl-PL" sz="1600" dirty="0"/>
              <a:t> = </a:t>
            </a:r>
            <a:r>
              <a:rPr lang="pl-PL" sz="1600" dirty="0" err="1"/>
              <a:t>org.jboss.seam.Component.getInstance</a:t>
            </a:r>
            <a:r>
              <a:rPr lang="pl-PL" sz="1600" dirty="0"/>
              <a:t>('</a:t>
            </a:r>
            <a:r>
              <a:rPr lang="pl-PL" sz="1600" dirty="0" err="1"/>
              <a:t>daoHelper</a:t>
            </a:r>
            <a:r>
              <a:rPr lang="pl-PL" sz="1600" dirty="0"/>
              <a:t>')</a:t>
            </a:r>
          </a:p>
          <a:p>
            <a:r>
              <a:rPr lang="pl-PL" sz="1600" dirty="0"/>
              <a:t>Pobranie rekordu z bazy po ID</a:t>
            </a:r>
          </a:p>
          <a:p>
            <a:r>
              <a:rPr lang="pl-PL" sz="1600" dirty="0" err="1"/>
              <a:t>dao.getEntity</a:t>
            </a:r>
            <a:r>
              <a:rPr lang="pl-PL" sz="1600" dirty="0"/>
              <a:t>('</a:t>
            </a:r>
            <a:r>
              <a:rPr lang="pl-PL" sz="1600" dirty="0" err="1"/>
              <a:t>id_rekordu</a:t>
            </a:r>
            <a:r>
              <a:rPr lang="pl-PL" sz="1600" dirty="0"/>
              <a:t>')</a:t>
            </a:r>
          </a:p>
          <a:p>
            <a:endParaRPr lang="pl-PL" sz="1600" dirty="0"/>
          </a:p>
          <a:p>
            <a:r>
              <a:rPr lang="pl-PL" sz="1600" b="1" dirty="0"/>
              <a:t>Komponent </a:t>
            </a:r>
            <a:r>
              <a:rPr lang="pl-PL" sz="1600" b="1" dirty="0" err="1"/>
              <a:t>jcr</a:t>
            </a:r>
            <a:r>
              <a:rPr lang="pl-PL" sz="1600" b="1" dirty="0"/>
              <a:t> (do zapisu zmodyfikowanego rekordu)</a:t>
            </a:r>
          </a:p>
          <a:p>
            <a:r>
              <a:rPr lang="pl-PL" sz="1600" dirty="0"/>
              <a:t>Załadowanie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jcr</a:t>
            </a:r>
            <a:r>
              <a:rPr lang="pl-PL" sz="1600" dirty="0"/>
              <a:t> = </a:t>
            </a:r>
            <a:r>
              <a:rPr lang="pl-PL" sz="1600" dirty="0" err="1"/>
              <a:t>org.jboss.seam.Component.getInstance</a:t>
            </a:r>
            <a:r>
              <a:rPr lang="pl-PL" sz="1600" dirty="0"/>
              <a:t>('</a:t>
            </a:r>
            <a:r>
              <a:rPr lang="pl-PL" sz="1600" dirty="0" err="1"/>
              <a:t>jcrDAO</a:t>
            </a:r>
            <a:r>
              <a:rPr lang="pl-PL" sz="1600" dirty="0"/>
              <a:t>')</a:t>
            </a:r>
          </a:p>
          <a:p>
            <a:r>
              <a:rPr lang="pl-PL" sz="1600" dirty="0"/>
              <a:t>Zapisanie zmodyfikowanego rekordu</a:t>
            </a:r>
          </a:p>
          <a:p>
            <a:r>
              <a:rPr lang="pl-PL" sz="1600" dirty="0" err="1"/>
              <a:t>jcr.saveOrUpdate</a:t>
            </a:r>
            <a:r>
              <a:rPr lang="pl-PL" sz="1600" dirty="0"/>
              <a:t>(rekord, </a:t>
            </a:r>
            <a:r>
              <a:rPr lang="pl-PL" sz="1600" dirty="0" err="1"/>
              <a:t>Packages.pl.edu.pw.ii.framework.dao.GenericDAO$SaveMode.SAVE</a:t>
            </a:r>
            <a:r>
              <a:rPr lang="pl-PL" sz="1600" dirty="0"/>
              <a:t>)</a:t>
            </a:r>
          </a:p>
          <a:p>
            <a:endParaRPr lang="pl-PL" sz="1600" dirty="0"/>
          </a:p>
          <a:p>
            <a:r>
              <a:rPr lang="pl-PL" sz="1600" b="1" dirty="0"/>
              <a:t>Komponent </a:t>
            </a:r>
            <a:r>
              <a:rPr lang="pl-PL" sz="1600" b="1" dirty="0" err="1"/>
              <a:t>Impact</a:t>
            </a:r>
            <a:r>
              <a:rPr lang="pl-PL" sz="1600" b="1" dirty="0"/>
              <a:t> </a:t>
            </a:r>
            <a:r>
              <a:rPr lang="pl-PL" sz="1600" b="1" dirty="0" err="1"/>
              <a:t>Factor</a:t>
            </a:r>
            <a:r>
              <a:rPr lang="pl-PL" sz="1600" b="1" dirty="0"/>
              <a:t> Service (do pobierania </a:t>
            </a:r>
            <a:r>
              <a:rPr lang="pl-PL" sz="1600" b="1" dirty="0" err="1"/>
              <a:t>IF</a:t>
            </a:r>
            <a:r>
              <a:rPr lang="pl-PL" sz="1600" b="1" dirty="0"/>
              <a:t> publikacji)</a:t>
            </a:r>
          </a:p>
          <a:p>
            <a:r>
              <a:rPr lang="pl-PL" sz="1600" dirty="0"/>
              <a:t>Załadowanie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impactFactorService</a:t>
            </a:r>
            <a:r>
              <a:rPr lang="pl-PL" sz="1600" dirty="0"/>
              <a:t> = </a:t>
            </a:r>
            <a:r>
              <a:rPr lang="pl-PL" sz="1600" dirty="0" err="1"/>
              <a:t>org.jboss.seam.Component.getInstance</a:t>
            </a:r>
            <a:r>
              <a:rPr lang="pl-PL" sz="1600" dirty="0"/>
              <a:t>('</a:t>
            </a:r>
            <a:r>
              <a:rPr lang="pl-PL" sz="1600" dirty="0" err="1"/>
              <a:t>impactFactorService</a:t>
            </a:r>
            <a:r>
              <a:rPr lang="pl-PL" sz="1600" dirty="0"/>
              <a:t>')</a:t>
            </a:r>
          </a:p>
          <a:p>
            <a:r>
              <a:rPr lang="pl-PL" sz="1600" dirty="0"/>
              <a:t>Pobierz </a:t>
            </a:r>
            <a:r>
              <a:rPr lang="pl-PL" sz="1600" dirty="0" err="1"/>
              <a:t>IF</a:t>
            </a:r>
            <a:r>
              <a:rPr lang="pl-PL" sz="1600" dirty="0"/>
              <a:t> </a:t>
            </a:r>
            <a:r>
              <a:rPr lang="pl-PL" sz="1600" b="1" dirty="0"/>
              <a:t>2-letni</a:t>
            </a:r>
            <a:r>
              <a:rPr lang="pl-PL" sz="1600" dirty="0"/>
              <a:t> przekazanej publikacji</a:t>
            </a:r>
          </a:p>
          <a:p>
            <a:r>
              <a:rPr lang="pl-PL" sz="1600" dirty="0" err="1"/>
              <a:t>impactFactorService.getImpactFactor</a:t>
            </a:r>
            <a:r>
              <a:rPr lang="pl-PL" sz="1600" dirty="0"/>
              <a:t>(publikacja)</a:t>
            </a:r>
          </a:p>
        </p:txBody>
      </p:sp>
    </p:spTree>
    <p:extLst>
      <p:ext uri="{BB962C8B-B14F-4D97-AF65-F5344CB8AC3E}">
        <p14:creationId xmlns:p14="http://schemas.microsoft.com/office/powerpoint/2010/main" val="16527734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Wykaz użytecznych funkcji,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F55B37-2FDF-40E7-AB62-CB2288AC721E}"/>
              </a:ext>
            </a:extLst>
          </p:cNvPr>
          <p:cNvSpPr txBox="1"/>
          <p:nvPr/>
        </p:nvSpPr>
        <p:spPr>
          <a:xfrm>
            <a:off x="0" y="539465"/>
            <a:ext cx="9108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Tworzenie nowego obiektu z modelu danych</a:t>
            </a:r>
            <a:endParaRPr lang="pl-PL" sz="1600" dirty="0"/>
          </a:p>
          <a:p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Packages.model.Klasa_obiektu</a:t>
            </a:r>
            <a:r>
              <a:rPr lang="pl-PL" sz="1600" dirty="0"/>
              <a:t>()</a:t>
            </a:r>
          </a:p>
          <a:p>
            <a:endParaRPr lang="pl-PL" sz="1600" dirty="0"/>
          </a:p>
          <a:p>
            <a:r>
              <a:rPr lang="pl-PL" sz="1600" dirty="0"/>
              <a:t>Np. utworzenie licencji dla publikacji/doktoratu</a:t>
            </a:r>
          </a:p>
          <a:p>
            <a:r>
              <a:rPr lang="pl-PL" sz="1600" dirty="0" err="1"/>
              <a:t>newLicence</a:t>
            </a:r>
            <a:r>
              <a:rPr lang="pl-PL" sz="1600" dirty="0"/>
              <a:t> =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Packages.model.Licence</a:t>
            </a:r>
            <a:r>
              <a:rPr lang="pl-PL" sz="1600" dirty="0"/>
              <a:t>();</a:t>
            </a:r>
          </a:p>
          <a:p>
            <a:r>
              <a:rPr lang="pl-PL" sz="1600" dirty="0" err="1"/>
              <a:t>newLicence.accessMode</a:t>
            </a:r>
            <a:r>
              <a:rPr lang="pl-PL" sz="1600" dirty="0"/>
              <a:t> = '</a:t>
            </a:r>
            <a:r>
              <a:rPr lang="pl-PL" sz="1600" dirty="0" err="1"/>
              <a:t>OPEN_REPOSITORY</a:t>
            </a:r>
            <a:r>
              <a:rPr lang="pl-PL" sz="1600" dirty="0"/>
              <a:t>';</a:t>
            </a:r>
          </a:p>
          <a:p>
            <a:r>
              <a:rPr lang="pl-PL" sz="1600" dirty="0" err="1"/>
              <a:t>newLicence.documentVersion</a:t>
            </a:r>
            <a:r>
              <a:rPr lang="pl-PL" sz="1600" dirty="0"/>
              <a:t> = '</a:t>
            </a:r>
            <a:r>
              <a:rPr lang="pl-PL" sz="1600" dirty="0" err="1"/>
              <a:t>FINAL_PUBLISHED</a:t>
            </a:r>
            <a:r>
              <a:rPr lang="pl-PL" sz="1600" dirty="0"/>
              <a:t>';</a:t>
            </a:r>
          </a:p>
          <a:p>
            <a:r>
              <a:rPr lang="pl-PL" sz="1600" dirty="0" err="1"/>
              <a:t>newLicence.type</a:t>
            </a:r>
            <a:r>
              <a:rPr lang="pl-PL" sz="1600" dirty="0"/>
              <a:t> = </a:t>
            </a:r>
            <a:r>
              <a:rPr lang="pl-PL" sz="1600" dirty="0" err="1"/>
              <a:t>dao.getEntity</a:t>
            </a:r>
            <a:r>
              <a:rPr lang="pl-PL" sz="1600" dirty="0"/>
              <a:t>('b10aa19e712b47a39463f17f3401e58a');</a:t>
            </a:r>
          </a:p>
          <a:p>
            <a:r>
              <a:rPr lang="pl-PL" sz="1600" dirty="0" err="1"/>
              <a:t>newLicence.releaseTime</a:t>
            </a:r>
            <a:r>
              <a:rPr lang="pl-PL" sz="1600" dirty="0"/>
              <a:t> = '</a:t>
            </a:r>
            <a:r>
              <a:rPr lang="pl-PL" sz="1600" dirty="0" err="1"/>
              <a:t>AFTER_PUBLICATION</a:t>
            </a:r>
            <a:r>
              <a:rPr lang="pl-PL" sz="1600" dirty="0"/>
              <a:t>';</a:t>
            </a:r>
          </a:p>
          <a:p>
            <a:r>
              <a:rPr lang="pl-PL" sz="1600" dirty="0" err="1"/>
              <a:t>newLicence.monthsAfterPublication</a:t>
            </a:r>
            <a:r>
              <a:rPr lang="pl-PL" sz="1600" dirty="0"/>
              <a:t> = 12;</a:t>
            </a:r>
          </a:p>
          <a:p>
            <a:r>
              <a:rPr lang="pl-PL" sz="1600" dirty="0" err="1"/>
              <a:t>pub.licence.add</a:t>
            </a:r>
            <a:r>
              <a:rPr lang="pl-PL" sz="1600" dirty="0"/>
              <a:t>(</a:t>
            </a:r>
            <a:r>
              <a:rPr lang="pl-PL" sz="1600" dirty="0" err="1"/>
              <a:t>newLicence</a:t>
            </a:r>
            <a:r>
              <a:rPr lang="pl-PL" sz="1600" dirty="0"/>
              <a:t>);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117164-A2B3-4801-A0E9-921B6BB8D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0232"/>
            <a:ext cx="9108504" cy="3517768"/>
          </a:xfrm>
          <a:prstGeom prst="rect">
            <a:avLst/>
          </a:prstGeom>
        </p:spPr>
      </p:pic>
      <p:sp>
        <p:nvSpPr>
          <p:cNvPr id="3" name="Strzałka: zakrzywiona w lewo 2">
            <a:extLst>
              <a:ext uri="{FF2B5EF4-FFF2-40B4-BE49-F238E27FC236}">
                <a16:creationId xmlns:a16="http://schemas.microsoft.com/office/drawing/2014/main" id="{984B53C5-5BCC-43DC-B38C-7441B31EE40B}"/>
              </a:ext>
            </a:extLst>
          </p:cNvPr>
          <p:cNvSpPr/>
          <p:nvPr/>
        </p:nvSpPr>
        <p:spPr>
          <a:xfrm>
            <a:off x="7380312" y="2433891"/>
            <a:ext cx="720080" cy="15553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940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0" y="-5662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&lt;&gt;</a:t>
            </a:r>
            <a:r>
              <a:rPr lang="pl-PL" sz="2800" noProof="0" dirty="0">
                <a:latin typeface="+mj-lt"/>
                <a:ea typeface="+mj-ea"/>
                <a:cs typeface="+mj-cs"/>
              </a:rPr>
              <a:t>Wykaz użytecznych funkcji, cd.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&lt;/&gt;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F55B37-2FDF-40E7-AB62-CB2288AC721E}"/>
              </a:ext>
            </a:extLst>
          </p:cNvPr>
          <p:cNvSpPr txBox="1"/>
          <p:nvPr/>
        </p:nvSpPr>
        <p:spPr>
          <a:xfrm>
            <a:off x="0" y="620688"/>
            <a:ext cx="9108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Komponent '</a:t>
            </a:r>
            <a:r>
              <a:rPr lang="pl-PL" sz="1600" b="1" dirty="0" err="1"/>
              <a:t>indicatorHelper</a:t>
            </a:r>
            <a:r>
              <a:rPr lang="pl-PL" sz="1600" b="1" dirty="0"/>
              <a:t>' (do wskaźników, </a:t>
            </a:r>
            <a:r>
              <a:rPr lang="pl-PL" sz="1600" b="1" dirty="0" err="1"/>
              <a:t>cytowań</a:t>
            </a:r>
            <a:r>
              <a:rPr lang="pl-PL" sz="1600" b="1" dirty="0"/>
              <a:t>)</a:t>
            </a:r>
          </a:p>
          <a:p>
            <a:r>
              <a:rPr lang="pl-PL" sz="1600" dirty="0"/>
              <a:t>Załadowanie</a:t>
            </a:r>
          </a:p>
          <a:p>
            <a:r>
              <a:rPr lang="pl-PL" sz="1600" dirty="0" err="1"/>
              <a:t>var</a:t>
            </a:r>
            <a:r>
              <a:rPr lang="pl-PL" sz="1600" dirty="0"/>
              <a:t> </a:t>
            </a:r>
            <a:r>
              <a:rPr lang="pl-PL" sz="1600" dirty="0" err="1"/>
              <a:t>indicatorHelper</a:t>
            </a:r>
            <a:r>
              <a:rPr lang="pl-PL" sz="1600" dirty="0"/>
              <a:t> = </a:t>
            </a:r>
            <a:r>
              <a:rPr lang="pl-PL" sz="1600" dirty="0" err="1"/>
              <a:t>org.jboss.seam.Component.getInstance</a:t>
            </a:r>
            <a:r>
              <a:rPr lang="pl-PL" sz="1600" dirty="0"/>
              <a:t>('</a:t>
            </a:r>
            <a:r>
              <a:rPr lang="pl-PL" sz="1600" dirty="0" err="1"/>
              <a:t>indicatorHelper</a:t>
            </a:r>
            <a:r>
              <a:rPr lang="pl-PL" sz="1600" dirty="0"/>
              <a:t>')</a:t>
            </a:r>
          </a:p>
          <a:p>
            <a:r>
              <a:rPr lang="pl-PL" sz="1600" dirty="0"/>
              <a:t>Aktualizacja h-index dla obiektu autora</a:t>
            </a:r>
          </a:p>
          <a:p>
            <a:r>
              <a:rPr lang="pl-PL" sz="1600" dirty="0" err="1"/>
              <a:t>indicatorHelper.updateHindex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citationsWoS</a:t>
            </a:r>
            <a:r>
              <a:rPr lang="pl-PL" sz="1600" dirty="0"/>
              <a:t>', </a:t>
            </a:r>
            <a:r>
              <a:rPr lang="pl-PL" sz="1600" dirty="0" err="1"/>
              <a:t>false</a:t>
            </a:r>
            <a:r>
              <a:rPr lang="pl-PL" sz="1600" dirty="0"/>
              <a:t>, </a:t>
            </a:r>
            <a:r>
              <a:rPr lang="pl-PL" sz="1600" dirty="0" err="1"/>
              <a:t>false</a:t>
            </a:r>
            <a:r>
              <a:rPr lang="pl-PL" sz="1600" dirty="0"/>
              <a:t>)</a:t>
            </a:r>
          </a:p>
          <a:p>
            <a:r>
              <a:rPr lang="pl-PL" sz="1600" dirty="0" err="1"/>
              <a:t>indicatorHelper.updateHindex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citationsScopus</a:t>
            </a:r>
            <a:r>
              <a:rPr lang="pl-PL" sz="1600" dirty="0"/>
              <a:t>', </a:t>
            </a:r>
            <a:r>
              <a:rPr lang="pl-PL" sz="1600" dirty="0" err="1"/>
              <a:t>false</a:t>
            </a:r>
            <a:r>
              <a:rPr lang="pl-PL" sz="1600" dirty="0"/>
              <a:t>, </a:t>
            </a:r>
            <a:r>
              <a:rPr lang="pl-PL" sz="1600" dirty="0" err="1"/>
              <a:t>false</a:t>
            </a:r>
            <a:r>
              <a:rPr lang="pl-PL" sz="1600" dirty="0"/>
              <a:t>)</a:t>
            </a:r>
          </a:p>
          <a:p>
            <a:r>
              <a:rPr lang="pl-PL" sz="1600" dirty="0" err="1"/>
              <a:t>indicatorHelper.updateHindex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citationsGS</a:t>
            </a:r>
            <a:r>
              <a:rPr lang="pl-PL" sz="1600" dirty="0"/>
              <a:t>', </a:t>
            </a:r>
            <a:r>
              <a:rPr lang="pl-PL" sz="1600" dirty="0" err="1"/>
              <a:t>false</a:t>
            </a:r>
            <a:r>
              <a:rPr lang="pl-PL" sz="1600" dirty="0"/>
              <a:t>, </a:t>
            </a:r>
            <a:r>
              <a:rPr lang="pl-PL" sz="1600" dirty="0" err="1"/>
              <a:t>false</a:t>
            </a:r>
            <a:r>
              <a:rPr lang="pl-PL" sz="1600" dirty="0"/>
              <a:t>)</a:t>
            </a:r>
          </a:p>
          <a:p>
            <a:r>
              <a:rPr lang="pl-PL" sz="1600" dirty="0"/>
              <a:t>Pobranie h-indexu dla obiektu autora</a:t>
            </a:r>
          </a:p>
          <a:p>
            <a:r>
              <a:rPr lang="pl-PL" sz="1600" dirty="0" err="1"/>
              <a:t>indicatorHelper.getHindex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citationsWoS</a:t>
            </a:r>
            <a:r>
              <a:rPr lang="pl-PL" sz="1600" dirty="0"/>
              <a:t>')</a:t>
            </a:r>
          </a:p>
          <a:p>
            <a:r>
              <a:rPr lang="pl-PL" sz="1600" dirty="0" err="1"/>
              <a:t>indicatorHelper.getHindex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citationsScopus</a:t>
            </a:r>
            <a:r>
              <a:rPr lang="pl-PL" sz="1600" dirty="0"/>
              <a:t>')</a:t>
            </a:r>
          </a:p>
          <a:p>
            <a:r>
              <a:rPr lang="pl-PL" sz="1600" dirty="0" err="1"/>
              <a:t>indicatorHelper.getHindex</a:t>
            </a:r>
            <a:r>
              <a:rPr lang="pl-PL" sz="1600" dirty="0"/>
              <a:t>(</a:t>
            </a:r>
            <a:r>
              <a:rPr lang="pl-PL" sz="1600" dirty="0" err="1"/>
              <a:t>przekazany_autor</a:t>
            </a:r>
            <a:r>
              <a:rPr lang="pl-PL" sz="1600" dirty="0"/>
              <a:t>, '</a:t>
            </a:r>
            <a:r>
              <a:rPr lang="pl-PL" sz="1600" dirty="0" err="1"/>
              <a:t>citationsGS</a:t>
            </a:r>
            <a:r>
              <a:rPr lang="pl-PL" sz="1600" dirty="0"/>
              <a:t>')</a:t>
            </a:r>
          </a:p>
        </p:txBody>
      </p:sp>
      <p:sp>
        <p:nvSpPr>
          <p:cNvPr id="4" name="Objaśnienie prostokątne zaokrąglone 5">
            <a:extLst>
              <a:ext uri="{FF2B5EF4-FFF2-40B4-BE49-F238E27FC236}">
                <a16:creationId xmlns:a16="http://schemas.microsoft.com/office/drawing/2014/main" id="{EF3134E9-2942-4A22-B89B-770C7D09D228}"/>
              </a:ext>
            </a:extLst>
          </p:cNvPr>
          <p:cNvSpPr/>
          <p:nvPr/>
        </p:nvSpPr>
        <p:spPr>
          <a:xfrm>
            <a:off x="0" y="5661248"/>
            <a:ext cx="9144000" cy="811339"/>
          </a:xfrm>
          <a:prstGeom prst="wedgeRoundRectCallout">
            <a:avLst>
              <a:gd name="adj1" fmla="val 41160"/>
              <a:gd name="adj2" fmla="val 300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Uwaga, w </a:t>
            </a:r>
            <a:r>
              <a:rPr lang="pl-PL" sz="1600" dirty="0" err="1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pivotach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 i skryptach uruchamianych w cli komponenty ładujemy inaczej,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 funkcją: component('</a:t>
            </a:r>
            <a:r>
              <a:rPr lang="pl-PL" sz="1600" dirty="0" err="1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nazwa_komponentu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')</a:t>
            </a:r>
          </a:p>
          <a:p>
            <a:pPr algn="ctr"/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np. </a:t>
            </a:r>
            <a:r>
              <a:rPr lang="pl-PL" sz="1600" dirty="0" err="1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dao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 = component('</a:t>
            </a:r>
            <a:r>
              <a:rPr lang="pl-PL" sz="1600" dirty="0" err="1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daoHelper</a:t>
            </a:r>
            <a:r>
              <a:rPr lang="pl-PL" sz="1600" dirty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28196064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dirty="0"/>
              <a:t>Dziękuje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872208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Krzysztof Karch, Biblioteka Główna UMW</a:t>
            </a:r>
          </a:p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krzysztof.karch@umw.edu.pl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bjaśnienie prostokątne zaokrąglone 12">
            <a:extLst>
              <a:ext uri="{FF2B5EF4-FFF2-40B4-BE49-F238E27FC236}">
                <a16:creationId xmlns:a16="http://schemas.microsoft.com/office/drawing/2014/main" id="{B0A2CDD5-95A3-4AEC-BD96-CC9E252C835A}"/>
              </a:ext>
            </a:extLst>
          </p:cNvPr>
          <p:cNvSpPr/>
          <p:nvPr/>
        </p:nvSpPr>
        <p:spPr>
          <a:xfrm>
            <a:off x="827584" y="5085184"/>
            <a:ext cx="7560840" cy="1296144"/>
          </a:xfrm>
          <a:prstGeom prst="wedgeRoundRectCallout">
            <a:avLst>
              <a:gd name="adj1" fmla="val 40975"/>
              <a:gd name="adj2" fmla="val 349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hlinkClick r:id="rId2"/>
              </a:rPr>
              <a:t>https://bg.umw.edu.pl/index.php/40-jkpbm/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2168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&lt;&gt;</a:t>
            </a:r>
            <a:r>
              <a:rPr lang="pl-PL" sz="3600" dirty="0"/>
              <a:t>Co jest nie tak z </a:t>
            </a:r>
            <a:r>
              <a:rPr lang="pl-PL" sz="3600" dirty="0" err="1"/>
              <a:t>pivotami</a:t>
            </a:r>
            <a:r>
              <a:rPr lang="pl-PL" sz="3600" dirty="0"/>
              <a:t>?</a:t>
            </a:r>
            <a:r>
              <a:rPr lang="pl-PL" sz="3600" dirty="0">
                <a:solidFill>
                  <a:schemeClr val="bg1">
                    <a:lumMod val="65000"/>
                  </a:schemeClr>
                </a:solidFill>
                <a:latin typeface="Bahnschrift SemiCondensed" pitchFamily="34" charset="0"/>
              </a:rPr>
              <a:t>&lt;/&gt;</a:t>
            </a:r>
            <a:endParaRPr lang="pl-PL" sz="3600" dirty="0"/>
          </a:p>
        </p:txBody>
      </p:sp>
      <p:pic>
        <p:nvPicPr>
          <p:cNvPr id="5" name="Obraz 4" descr="Hiacynta gło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497" y="4365104"/>
            <a:ext cx="1296144" cy="1499155"/>
          </a:xfrm>
          <a:prstGeom prst="rect">
            <a:avLst/>
          </a:prstGeom>
        </p:spPr>
      </p:pic>
      <p:sp>
        <p:nvSpPr>
          <p:cNvPr id="6" name="Objaśnienie prostokątne zaokrąglone 5"/>
          <p:cNvSpPr/>
          <p:nvPr/>
        </p:nvSpPr>
        <p:spPr>
          <a:xfrm>
            <a:off x="0" y="3744409"/>
            <a:ext cx="3275856" cy="908720"/>
          </a:xfrm>
          <a:prstGeom prst="wedgeRoundRectCallout">
            <a:avLst>
              <a:gd name="adj1" fmla="val 70471"/>
              <a:gd name="adj2" fmla="val 1399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Czy można zapisać dyscypliny w jednej komórce bez agregatorów?</a:t>
            </a: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3347864" y="3713344"/>
            <a:ext cx="2736304" cy="936104"/>
          </a:xfrm>
          <a:prstGeom prst="wedgeRoundRectCallout">
            <a:avLst>
              <a:gd name="adj1" fmla="val -25658"/>
              <a:gd name="adj2" fmla="val 1391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Czy można zmienić separator na „przecinek”?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6156175" y="3713344"/>
            <a:ext cx="2914109" cy="936104"/>
          </a:xfrm>
          <a:prstGeom prst="wedgeRoundRectCallout">
            <a:avLst>
              <a:gd name="adj1" fmla="val -118868"/>
              <a:gd name="adj2" fmla="val 1436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Zbyt szczegółowa data.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7E63F9-115F-47DC-AFC7-4A61D6D51E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854" y="705298"/>
            <a:ext cx="1724722" cy="2982531"/>
          </a:xfrm>
          <a:prstGeom prst="rect">
            <a:avLst/>
          </a:prstGeom>
        </p:spPr>
      </p:pic>
      <p:pic>
        <p:nvPicPr>
          <p:cNvPr id="12" name="Obraz 11" descr="Jacek głowa.png">
            <a:extLst>
              <a:ext uri="{FF2B5EF4-FFF2-40B4-BE49-F238E27FC236}">
                <a16:creationId xmlns:a16="http://schemas.microsoft.com/office/drawing/2014/main" id="{580E437D-D29E-4DE5-A9EA-8999064DB5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32" y="5887298"/>
            <a:ext cx="881860" cy="982557"/>
          </a:xfrm>
          <a:prstGeom prst="rect">
            <a:avLst/>
          </a:prstGeom>
        </p:spPr>
      </p:pic>
      <p:sp>
        <p:nvSpPr>
          <p:cNvPr id="13" name="Objaśnienie prostokątne zaokrąglone 9">
            <a:extLst>
              <a:ext uri="{FF2B5EF4-FFF2-40B4-BE49-F238E27FC236}">
                <a16:creationId xmlns:a16="http://schemas.microsoft.com/office/drawing/2014/main" id="{0076AC6A-1EFA-46DC-9DE1-843D21F65BDA}"/>
              </a:ext>
            </a:extLst>
          </p:cNvPr>
          <p:cNvSpPr/>
          <p:nvPr/>
        </p:nvSpPr>
        <p:spPr>
          <a:xfrm>
            <a:off x="981463" y="5961882"/>
            <a:ext cx="7414355" cy="561636"/>
          </a:xfrm>
          <a:prstGeom prst="wedgeRoundRectCallout">
            <a:avLst>
              <a:gd name="adj1" fmla="val -55234"/>
              <a:gd name="adj2" fmla="val 816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Comic Sans MS" pitchFamily="66" charset="0"/>
              </a:rPr>
              <a:t>Przedstawię później kilka gotowych rozwiązań na te problemy.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32E6B79-7519-4E01-B99A-9778A5B74D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8323" y="733885"/>
            <a:ext cx="600318" cy="295394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D5B5D99-6717-4AD1-9D80-FED4BBEBF0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70681"/>
            <a:ext cx="3411329" cy="29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6891</Words>
  <Application>Microsoft Office PowerPoint</Application>
  <PresentationFormat>Pokaz na ekranie (4:3)</PresentationFormat>
  <Paragraphs>704</Paragraphs>
  <Slides>88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88</vt:i4>
      </vt:variant>
    </vt:vector>
  </HeadingPairs>
  <TitlesOfParts>
    <vt:vector size="94" baseType="lpstr">
      <vt:lpstr>Arial</vt:lpstr>
      <vt:lpstr>Bahnschrift SemiCondensed</vt:lpstr>
      <vt:lpstr>Calibri</vt:lpstr>
      <vt:lpstr>Comic Sans MS</vt:lpstr>
      <vt:lpstr>Courier New</vt:lpstr>
      <vt:lpstr>Motyw pakietu Office</vt:lpstr>
      <vt:lpstr>&lt;&gt;Pisanie wykazów w Omega-PSIR&lt;/&gt;</vt:lpstr>
      <vt:lpstr>&lt;&gt;Co zyskam na tych warsztatach?&lt;/&gt;</vt:lpstr>
      <vt:lpstr>&lt;&gt;Spis treści&lt;/&gt;</vt:lpstr>
      <vt:lpstr>&lt;&gt; Poznajcie Jacka i Panią Hiacyntę &lt;/&gt;</vt:lpstr>
      <vt:lpstr>&lt;&gt;Co jest nie tak z systemowymi wykazami?&lt;/&gt;</vt:lpstr>
      <vt:lpstr>&lt;&gt;Co jest nie tak z systemowymi wykazami?, cd.&lt;/&gt;</vt:lpstr>
      <vt:lpstr>&lt;&gt;Co jest nie tak z systemowymi wykazami?, cd.&lt;/&gt;</vt:lpstr>
      <vt:lpstr>&lt;&gt;Co jest nie tak z systemowymi wykazami?, cd.&lt;/&gt;</vt:lpstr>
      <vt:lpstr>&lt;&gt;Co jest nie tak z pivotami?&lt;/&gt;</vt:lpstr>
      <vt:lpstr>&lt;&gt;Co jest nie tak z systemowymi wykazami?, cd.&lt;/&gt;</vt:lpstr>
      <vt:lpstr>&lt;&gt;Co jest nie tak z systemowymi wykazami?, cd.&lt;/&gt;</vt:lpstr>
      <vt:lpstr>&lt;&gt;Przykładowy własny wykaz publikacji&lt;/&gt;</vt:lpstr>
      <vt:lpstr>&lt;&gt;Przykładowy własny wykaz publikacji, cd.&lt;/&gt;</vt:lpstr>
      <vt:lpstr>&lt;&gt;Przykładowy własny wykaz publikacji, cd.&lt;/&gt;</vt:lpstr>
      <vt:lpstr>&lt;&gt;Przykładowy własny wykaz publikacji, cd.&lt;/&gt;</vt:lpstr>
      <vt:lpstr>&lt;&gt;Przykładowy wykaz do habilitacji&lt;/&gt;</vt:lpstr>
      <vt:lpstr>&lt;&gt;Przykładowy wykaz do habilitacji, cd.&lt;/&gt;</vt:lpstr>
      <vt:lpstr>&lt;&gt;Przykładowy wykaz do profesury&lt;/&gt;</vt:lpstr>
      <vt:lpstr>&lt;&gt;Przykładowy wykaz do profesury, cd.&lt;/&gt;</vt:lpstr>
      <vt:lpstr>&lt;&gt;Przykładowe monitorowanie  działalności naukowej&lt;/&gt;</vt:lpstr>
      <vt:lpstr>&lt;&gt;Przykładowe monitorowanie  działalności naukowej, cd.&lt;/&gt;</vt:lpstr>
      <vt:lpstr>&lt;&gt;Wspieranie oceny pracowniczej – arkusz z zarządzenia&lt;/&gt;</vt:lpstr>
      <vt:lpstr>&lt;&gt;Wspieranie oceny pracowniczej – co uzyskaliśmy w systemie&lt;/&gt;</vt:lpstr>
      <vt:lpstr>&lt;&gt;Przykładowe wsparcie oceny pracowniczej – co uzyskaliśmy w systemie, cd.&lt;/&gt;</vt:lpstr>
      <vt:lpstr>&lt;&gt;Nagłe sytuacje – 10 najlepszych publikacji&lt;/&gt;</vt:lpstr>
      <vt:lpstr>&lt;&gt;Nagłe sytuacje – 10 najlepszych publikacji, cd.&lt;/&gt;</vt:lpstr>
      <vt:lpstr>&lt;&gt;Wady własnych wykazów&lt;/&gt;</vt:lpstr>
      <vt:lpstr>&lt;&gt;Co potrzebujemy?&lt;/&gt;</vt:lpstr>
      <vt:lpstr>&lt;&gt;Własne grono - niski koszt komunikacji&lt;/&gt;</vt:lpstr>
      <vt:lpstr>&lt;&gt;Podsumowanie 2 dróg do wykazów&lt;/&gt;</vt:lpstr>
      <vt:lpstr>&lt;&gt;Nauka systemu&lt;/&gt;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&lt;&gt;Dziękuje&lt;/&gt;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Pisanie wykazów w Omega-PSIR</dc:title>
  <dc:creator>Krzysiek</dc:creator>
  <cp:lastModifiedBy>Krzysztof Karch</cp:lastModifiedBy>
  <cp:revision>597</cp:revision>
  <dcterms:created xsi:type="dcterms:W3CDTF">2023-07-08T16:08:32Z</dcterms:created>
  <dcterms:modified xsi:type="dcterms:W3CDTF">2024-05-08T08:23:39Z</dcterms:modified>
</cp:coreProperties>
</file>