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5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yriad Pro" panose="020B0503030403020204" charset="0"/>
      <p:regular r:id="rId23"/>
      <p:bold r:id="rId24"/>
      <p:italic r:id="rId25"/>
      <p:boldItalic r:id="rId26"/>
    </p:embeddedFont>
    <p:embeddedFont>
      <p:font typeface="Myriad Pro Black" panose="020B0803030403020204" charset="0"/>
      <p:bold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2D5"/>
    <a:srgbClr val="640E31"/>
    <a:srgbClr val="DCA537"/>
    <a:srgbClr val="AA7916"/>
    <a:srgbClr val="543B0B"/>
    <a:srgbClr val="D0A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E7D5-0DC0-464E-A8EA-C325A2A37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12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846E-017A-4F3C-8056-79D3EF41954B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D062-BCD3-4EA8-A1B7-E2535AEB01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0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93677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40E31"/>
                </a:solidFill>
              </a:defRPr>
            </a:lvl1pPr>
          </a:lstStyle>
          <a:p>
            <a:endParaRPr lang="pl-PL" dirty="0">
              <a:solidFill>
                <a:srgbClr val="DCA537"/>
              </a:solidFill>
              <a:latin typeface="Myriad Pro Black" panose="020B0803030403020204" pitchFamily="34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4813069"/>
            <a:ext cx="12192000" cy="2044931"/>
          </a:xfrm>
          <a:prstGeom prst="rect">
            <a:avLst/>
          </a:prstGeom>
          <a:solidFill>
            <a:srgbClr val="640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665316" y="5310302"/>
            <a:ext cx="9144000" cy="104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0" y="525765"/>
            <a:ext cx="4909269" cy="13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7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-Piąty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2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1226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0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7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0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91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09.05.2024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rgbClr val="DCA537"/>
                </a:solidFill>
                <a:latin typeface="Myriad Pro Black" panose="020B0803030403020204" pitchFamily="34" charset="0"/>
              </a:rPr>
              <a:t>PRESENTATION 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80" y="5784628"/>
            <a:ext cx="2899020" cy="7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umw.edu.pl/index.php/40-jkpb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214E2C-7CC2-47BA-9F0A-C6EF296EA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DCA537"/>
                </a:solidFill>
              </a:rPr>
              <a:t>Przykładowe wykazy w </a:t>
            </a:r>
            <a:r>
              <a:rPr lang="pl-PL" dirty="0" err="1">
                <a:solidFill>
                  <a:srgbClr val="DCA537"/>
                </a:solidFill>
              </a:rPr>
              <a:t>PPM-UMW</a:t>
            </a:r>
            <a:endParaRPr lang="pl-PL" dirty="0">
              <a:solidFill>
                <a:srgbClr val="DCA537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41E33BD-7FDC-47C2-8CD1-A5F1D0F35C87}"/>
              </a:ext>
            </a:extLst>
          </p:cNvPr>
          <p:cNvSpPr txBox="1">
            <a:spLocks/>
          </p:cNvSpPr>
          <p:nvPr/>
        </p:nvSpPr>
        <p:spPr>
          <a:xfrm>
            <a:off x="1892300" y="5221838"/>
            <a:ext cx="8407400" cy="1356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40E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solidFill>
                  <a:schemeClr val="bg1"/>
                </a:solidFill>
              </a:rPr>
              <a:t>Krzysztof Karch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krzysztof.karch@umw.edu.pl</a:t>
            </a:r>
          </a:p>
        </p:txBody>
      </p:sp>
    </p:spTree>
    <p:extLst>
      <p:ext uri="{BB962C8B-B14F-4D97-AF65-F5344CB8AC3E}">
        <p14:creationId xmlns:p14="http://schemas.microsoft.com/office/powerpoint/2010/main" val="190544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Czasopismo z naszymi wskaźnikami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28ABF47-F9F3-4CA5-B4EC-F7B43C45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75" y="1437470"/>
            <a:ext cx="9957650" cy="39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Wyszukaliśmy czasopisma za pomocą </a:t>
            </a:r>
            <a:r>
              <a:rPr lang="pl-PL" sz="3200" dirty="0" err="1">
                <a:solidFill>
                  <a:srgbClr val="640E31"/>
                </a:solidFill>
              </a:rPr>
              <a:t>customQuery</a:t>
            </a:r>
            <a:endParaRPr lang="pl-PL" sz="3200" dirty="0">
              <a:solidFill>
                <a:srgbClr val="640E3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D65A698-709B-45E1-8B38-D300A323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9" y="1442760"/>
            <a:ext cx="10688542" cy="3972479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3760007A-51E4-4E73-96D4-5F83AD714968}"/>
              </a:ext>
            </a:extLst>
          </p:cNvPr>
          <p:cNvSpPr txBox="1">
            <a:spLocks/>
          </p:cNvSpPr>
          <p:nvPr/>
        </p:nvSpPr>
        <p:spPr>
          <a:xfrm>
            <a:off x="1553633" y="5415239"/>
            <a:ext cx="9084734" cy="707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FF0000"/>
                </a:solidFill>
              </a:rPr>
              <a:t>! Problem –ograniczenie wielkości </a:t>
            </a:r>
            <a:r>
              <a:rPr lang="pl-PL" sz="2400" dirty="0" err="1">
                <a:solidFill>
                  <a:srgbClr val="FF0000"/>
                </a:solidFill>
              </a:rPr>
              <a:t>customQuery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6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Podegranie wskaźników skryptem / operacją wsadową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ED52D7-0106-401B-9F48-38035DC9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67" y="844243"/>
            <a:ext cx="9500265" cy="5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 err="1">
                <a:solidFill>
                  <a:srgbClr val="640E31"/>
                </a:solidFill>
              </a:rPr>
              <a:t>Pivot</a:t>
            </a:r>
            <a:r>
              <a:rPr lang="pl-PL" sz="3200" dirty="0">
                <a:solidFill>
                  <a:srgbClr val="640E31"/>
                </a:solidFill>
              </a:rPr>
              <a:t> czasopism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FC3D92-75FE-46BC-85F9-0CE689B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2" y="1209365"/>
            <a:ext cx="9535856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Lista zalecanych czasopism </a:t>
            </a:r>
            <a:r>
              <a:rPr lang="pl-PL" sz="3200" dirty="0" err="1">
                <a:solidFill>
                  <a:srgbClr val="640E31"/>
                </a:solidFill>
              </a:rPr>
              <a:t>UMW</a:t>
            </a:r>
            <a:endParaRPr lang="pl-PL" sz="3200" dirty="0">
              <a:solidFill>
                <a:srgbClr val="640E3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F22BD5-8C2C-45F3-8252-30BAC770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645"/>
            <a:ext cx="12192000" cy="36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214E2C-7CC2-47BA-9F0A-C6EF296EA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5622"/>
            <a:ext cx="9144000" cy="1123971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DCA537"/>
                </a:solidFill>
              </a:rPr>
              <a:t>Dziękuje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41E33BD-7FDC-47C2-8CD1-A5F1D0F35C87}"/>
              </a:ext>
            </a:extLst>
          </p:cNvPr>
          <p:cNvSpPr txBox="1">
            <a:spLocks/>
          </p:cNvSpPr>
          <p:nvPr/>
        </p:nvSpPr>
        <p:spPr>
          <a:xfrm>
            <a:off x="1892300" y="5221838"/>
            <a:ext cx="8407400" cy="1356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40E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solidFill>
                  <a:schemeClr val="bg1"/>
                </a:solidFill>
              </a:rPr>
              <a:t>Krzysztof Karch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krzysztof.karch@umw.edu.pl</a:t>
            </a:r>
          </a:p>
        </p:txBody>
      </p:sp>
    </p:spTree>
    <p:extLst>
      <p:ext uri="{BB962C8B-B14F-4D97-AF65-F5344CB8AC3E}">
        <p14:creationId xmlns:p14="http://schemas.microsoft.com/office/powerpoint/2010/main" val="404836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0CBD354-6ADC-439E-A737-2FE3C153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1071" cy="4351338"/>
          </a:xfrm>
        </p:spPr>
        <p:txBody>
          <a:bodyPr/>
          <a:lstStyle/>
          <a:p>
            <a:r>
              <a:rPr lang="pl-PL" sz="2400" dirty="0"/>
              <a:t>monitorowanie publikacji naukowców w ujęciu kwartalnym</a:t>
            </a:r>
          </a:p>
          <a:p>
            <a:r>
              <a:rPr lang="pl-PL" sz="2400" dirty="0"/>
              <a:t>wyszczególnienie jednostek</a:t>
            </a:r>
          </a:p>
          <a:p>
            <a:r>
              <a:rPr lang="pl-PL" sz="2400" dirty="0"/>
              <a:t>odsianie publikacji nieafiliowanych i specyficznych</a:t>
            </a:r>
          </a:p>
          <a:p>
            <a:r>
              <a:rPr lang="pl-PL" sz="2400" dirty="0"/>
              <a:t>1 raport wychodzący od autorów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wzór: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640E31"/>
                </a:solidFill>
              </a:rPr>
              <a:t>Ewidencjonowanie efektów działalności naukowej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B72A50-81E4-447D-AF4B-C3BCDBB38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97" y="1825625"/>
            <a:ext cx="2505425" cy="4572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C338F3-A6F2-4B8A-9C18-0A00DB65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412" y="2712098"/>
            <a:ext cx="2276793" cy="116221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08D8BA2-8E68-4B20-AB77-E38C9A779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57" y="4574220"/>
            <a:ext cx="5258534" cy="120984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2336D1-6C46-4309-88FC-E8E8C717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717" y="4303520"/>
            <a:ext cx="3163579" cy="120063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Grafika 5" descr="Wykrzyknik z wypełnieniem pełnym">
            <a:extLst>
              <a:ext uri="{FF2B5EF4-FFF2-40B4-BE49-F238E27FC236}">
                <a16:creationId xmlns:a16="http://schemas.microsoft.com/office/drawing/2014/main" id="{EB1DF034-73AE-40ED-836A-9E2C4DF2A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9271" y="1768844"/>
            <a:ext cx="570826" cy="570826"/>
          </a:xfrm>
          <a:prstGeom prst="rect">
            <a:avLst/>
          </a:prstGeom>
        </p:spPr>
      </p:pic>
      <p:pic>
        <p:nvPicPr>
          <p:cNvPr id="12" name="Grafika 11" descr="Wykrzyknik z wypełnieniem pełnym">
            <a:extLst>
              <a:ext uri="{FF2B5EF4-FFF2-40B4-BE49-F238E27FC236}">
                <a16:creationId xmlns:a16="http://schemas.microsoft.com/office/drawing/2014/main" id="{147929E1-1CFC-4611-8E7F-D1A7AB33A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7071" y="2858174"/>
            <a:ext cx="570826" cy="570826"/>
          </a:xfrm>
          <a:prstGeom prst="rect">
            <a:avLst/>
          </a:prstGeom>
        </p:spPr>
      </p:pic>
      <p:pic>
        <p:nvPicPr>
          <p:cNvPr id="13" name="Grafika 12" descr="Wykrzyknik z wypełnieniem pełnym">
            <a:extLst>
              <a:ext uri="{FF2B5EF4-FFF2-40B4-BE49-F238E27FC236}">
                <a16:creationId xmlns:a16="http://schemas.microsoft.com/office/drawing/2014/main" id="{1876A566-0C63-4D8B-8BBC-7C7496C55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129" y="4574220"/>
            <a:ext cx="570826" cy="5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F60CF5E-766C-4CA0-9B2A-5C46DC28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801" y="2522844"/>
            <a:ext cx="10086398" cy="41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612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640E31"/>
                </a:solidFill>
              </a:rPr>
              <a:t>Realizacja</a:t>
            </a:r>
            <a:br>
              <a:rPr lang="pl-PL" sz="3200" dirty="0">
                <a:solidFill>
                  <a:srgbClr val="640E31"/>
                </a:solidFill>
              </a:rPr>
            </a:br>
            <a:r>
              <a:rPr lang="pl-PL" sz="3200" dirty="0">
                <a:solidFill>
                  <a:srgbClr val="640E31"/>
                </a:solidFill>
                <a:hlinkClick r:id="rId3"/>
              </a:rPr>
              <a:t>https://bg.umw.edu.pl/index.php/40-jkpbm/</a:t>
            </a:r>
            <a:br>
              <a:rPr lang="pl-PL" sz="3200" dirty="0">
                <a:solidFill>
                  <a:srgbClr val="640E31"/>
                </a:solidFill>
              </a:rPr>
            </a:br>
            <a:endParaRPr lang="pl-PL" sz="3200" dirty="0">
              <a:solidFill>
                <a:srgbClr val="640E3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44B1CC1-CDB5-4936-A2F3-3A3D18FF9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180" y="99249"/>
            <a:ext cx="2738820" cy="2172003"/>
          </a:xfrm>
          <a:prstGeom prst="rect">
            <a:avLst/>
          </a:prstGeom>
        </p:spPr>
      </p:pic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86C99A58-0325-475A-91E5-1276BDA191A1}"/>
              </a:ext>
            </a:extLst>
          </p:cNvPr>
          <p:cNvSpPr/>
          <p:nvPr/>
        </p:nvSpPr>
        <p:spPr>
          <a:xfrm>
            <a:off x="8327923" y="1684212"/>
            <a:ext cx="1125257" cy="28513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75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0CBD354-6ADC-439E-A737-2FE3C153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80" y="183638"/>
            <a:ext cx="3814916" cy="416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data utworzenia rekordu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2EC0C82-67D4-485C-8D0F-D9E7B459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41" y="620822"/>
            <a:ext cx="5116993" cy="183906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9785B52-842F-4123-8CC1-27B5F1F1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99" y="3634472"/>
            <a:ext cx="9726382" cy="2800741"/>
          </a:xfrm>
          <a:prstGeom prst="rect">
            <a:avLst/>
          </a:prstGeom>
        </p:spPr>
      </p:pic>
      <p:sp>
        <p:nvSpPr>
          <p:cNvPr id="17" name="Symbol zastępczy zawartości 1">
            <a:extLst>
              <a:ext uri="{FF2B5EF4-FFF2-40B4-BE49-F238E27FC236}">
                <a16:creationId xmlns:a16="http://schemas.microsoft.com/office/drawing/2014/main" id="{90310BFA-B6FB-44AE-B5FC-089195BBEE14}"/>
              </a:ext>
            </a:extLst>
          </p:cNvPr>
          <p:cNvSpPr txBox="1">
            <a:spLocks/>
          </p:cNvSpPr>
          <p:nvPr/>
        </p:nvSpPr>
        <p:spPr>
          <a:xfrm>
            <a:off x="1863045" y="3223528"/>
            <a:ext cx="10515600" cy="416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wykorzystanie wbudowanych funkcji, np. </a:t>
            </a:r>
            <a:r>
              <a:rPr lang="pl-PL" sz="2400" dirty="0" err="1">
                <a:solidFill>
                  <a:srgbClr val="43B2D5"/>
                </a:solidFill>
              </a:rPr>
              <a:t>listQ</a:t>
            </a:r>
            <a:r>
              <a:rPr lang="pl-PL" sz="2400" dirty="0">
                <a:solidFill>
                  <a:srgbClr val="43B2D5"/>
                </a:solidFill>
              </a:rPr>
              <a:t>(), </a:t>
            </a:r>
            <a:r>
              <a:rPr lang="pl-PL" sz="2400" dirty="0" err="1">
                <a:solidFill>
                  <a:srgbClr val="43B2D5"/>
                </a:solidFill>
              </a:rPr>
              <a:t>getEntity</a:t>
            </a:r>
            <a:r>
              <a:rPr lang="pl-PL" sz="2400" dirty="0">
                <a:solidFill>
                  <a:srgbClr val="43B2D5"/>
                </a:solidFill>
              </a:rPr>
              <a:t>()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9BD207CB-1199-4F32-88D9-6EC401E28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490" y="693572"/>
            <a:ext cx="6398510" cy="1306566"/>
          </a:xfrm>
          <a:prstGeom prst="rect">
            <a:avLst/>
          </a:prstGeom>
        </p:spPr>
      </p:pic>
      <p:sp>
        <p:nvSpPr>
          <p:cNvPr id="20" name="Symbol zastępczy zawartości 1">
            <a:extLst>
              <a:ext uri="{FF2B5EF4-FFF2-40B4-BE49-F238E27FC236}">
                <a16:creationId xmlns:a16="http://schemas.microsoft.com/office/drawing/2014/main" id="{79E70646-32B1-4744-88F4-2BEAAC879B85}"/>
              </a:ext>
            </a:extLst>
          </p:cNvPr>
          <p:cNvSpPr txBox="1">
            <a:spLocks/>
          </p:cNvSpPr>
          <p:nvPr/>
        </p:nvSpPr>
        <p:spPr>
          <a:xfrm>
            <a:off x="6997941" y="183638"/>
            <a:ext cx="3989607" cy="416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własne zdefiniowanie tabeli</a:t>
            </a:r>
          </a:p>
        </p:txBody>
      </p:sp>
    </p:spTree>
    <p:extLst>
      <p:ext uri="{BB962C8B-B14F-4D97-AF65-F5344CB8AC3E}">
        <p14:creationId xmlns:p14="http://schemas.microsoft.com/office/powerpoint/2010/main" val="314332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0CBD354-6ADC-439E-A737-2FE3C153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645"/>
            <a:ext cx="7214419" cy="416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</a:rPr>
              <a:t>jedna kolumna zaczytująca i sprawdzająca publikacje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01B618-6AB5-405E-9194-F7430244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29" y="4170864"/>
            <a:ext cx="8204341" cy="26871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CF5898B-068E-4F29-A939-715C9EB7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485"/>
            <a:ext cx="5171768" cy="350807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EAB50B6-830E-4800-B908-3D24BAC63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0" y="1479382"/>
            <a:ext cx="5669001" cy="2203474"/>
          </a:xfrm>
          <a:prstGeom prst="rect">
            <a:avLst/>
          </a:prstGeom>
        </p:spPr>
      </p:pic>
      <p:sp>
        <p:nvSpPr>
          <p:cNvPr id="13" name="Symbol zastępczy zawartości 1">
            <a:extLst>
              <a:ext uri="{FF2B5EF4-FFF2-40B4-BE49-F238E27FC236}">
                <a16:creationId xmlns:a16="http://schemas.microsoft.com/office/drawing/2014/main" id="{5734D2F8-AE02-4C03-BA70-380901049804}"/>
              </a:ext>
            </a:extLst>
          </p:cNvPr>
          <p:cNvSpPr txBox="1">
            <a:spLocks/>
          </p:cNvSpPr>
          <p:nvPr/>
        </p:nvSpPr>
        <p:spPr>
          <a:xfrm>
            <a:off x="6473837" y="1033444"/>
            <a:ext cx="5536791" cy="416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40E3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92D050"/>
                </a:solidFill>
              </a:rPr>
              <a:t>wyświetlanie wartości z głównej kolumny</a:t>
            </a:r>
          </a:p>
        </p:txBody>
      </p:sp>
    </p:spTree>
    <p:extLst>
      <p:ext uri="{BB962C8B-B14F-4D97-AF65-F5344CB8AC3E}">
        <p14:creationId xmlns:p14="http://schemas.microsoft.com/office/powerpoint/2010/main" val="178436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03" y="0"/>
            <a:ext cx="6840794" cy="84424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640E31"/>
                </a:solidFill>
              </a:rPr>
              <a:t>Lista czasopism rekomendowanych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FCECD50-678E-4585-BED0-378BF69F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8" y="923575"/>
            <a:ext cx="6687483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794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Omega-</a:t>
            </a:r>
            <a:r>
              <a:rPr lang="pl-PL" sz="3200" dirty="0" err="1">
                <a:solidFill>
                  <a:srgbClr val="640E31"/>
                </a:solidFill>
              </a:rPr>
              <a:t>PSIR</a:t>
            </a:r>
            <a:r>
              <a:rPr lang="pl-PL" sz="3200" dirty="0">
                <a:solidFill>
                  <a:srgbClr val="640E31"/>
                </a:solidFill>
              </a:rPr>
              <a:t> – system bazodanowy z 56 900 czasopismami</a:t>
            </a:r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5CBB661F-73C3-4AAE-83BB-322570EF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5" y="1825625"/>
            <a:ext cx="1093347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B050"/>
                </a:solidFill>
              </a:rPr>
              <a:t>masowe podgrywanie rekordów (</a:t>
            </a:r>
            <a:r>
              <a:rPr lang="pl-PL" sz="2400" dirty="0" err="1">
                <a:solidFill>
                  <a:srgbClr val="00B050"/>
                </a:solidFill>
              </a:rPr>
              <a:t>entity</a:t>
            </a:r>
            <a:r>
              <a:rPr lang="pl-PL" sz="2400" dirty="0">
                <a:solidFill>
                  <a:srgbClr val="00B050"/>
                </a:solidFill>
              </a:rPr>
              <a:t> service, import plików </a:t>
            </a:r>
            <a:r>
              <a:rPr lang="pl-PL" sz="2400" dirty="0" err="1">
                <a:solidFill>
                  <a:srgbClr val="00B050"/>
                </a:solidFill>
              </a:rPr>
              <a:t>xml</a:t>
            </a:r>
            <a:r>
              <a:rPr lang="pl-PL" sz="2400" dirty="0">
                <a:solidFill>
                  <a:srgbClr val="00B05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B050"/>
                </a:solidFill>
              </a:rPr>
              <a:t>wyszukiwanie rekordów (</a:t>
            </a:r>
            <a:r>
              <a:rPr lang="pl-PL" sz="2400" dirty="0" err="1">
                <a:solidFill>
                  <a:srgbClr val="00B050"/>
                </a:solidFill>
              </a:rPr>
              <a:t>customQuery</a:t>
            </a:r>
            <a:r>
              <a:rPr lang="pl-PL" sz="2400" dirty="0">
                <a:solidFill>
                  <a:srgbClr val="00B05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B050"/>
                </a:solidFill>
              </a:rPr>
              <a:t>grupowe edytowanie rekordów (skrypty, operacje wsadowe)</a:t>
            </a:r>
          </a:p>
          <a:p>
            <a:r>
              <a:rPr lang="pl-PL" sz="2400" dirty="0">
                <a:solidFill>
                  <a:srgbClr val="FF0000"/>
                </a:solidFill>
              </a:rPr>
              <a:t>nie zmodyfikujemy modelu danych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B050"/>
                </a:solidFill>
              </a:rPr>
              <a:t>ale zapewnia on pewien zapas na informacje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B050"/>
                </a:solidFill>
              </a:rPr>
              <a:t>gotowy system raportów (</a:t>
            </a:r>
            <a:r>
              <a:rPr lang="pl-PL" sz="2400" dirty="0" err="1">
                <a:solidFill>
                  <a:srgbClr val="00B050"/>
                </a:solidFill>
              </a:rPr>
              <a:t>pivoty</a:t>
            </a:r>
            <a:r>
              <a:rPr lang="pl-PL" sz="2400" dirty="0">
                <a:solidFill>
                  <a:srgbClr val="00B050"/>
                </a:solidFill>
              </a:rPr>
              <a:t>, xls, </a:t>
            </a:r>
            <a:r>
              <a:rPr lang="pl-PL" sz="2400" dirty="0" err="1">
                <a:solidFill>
                  <a:srgbClr val="00B050"/>
                </a:solidFill>
              </a:rPr>
              <a:t>csv</a:t>
            </a:r>
            <a:r>
              <a:rPr lang="pl-PL" sz="2400" dirty="0">
                <a:solidFill>
                  <a:srgbClr val="00B050"/>
                </a:solidFill>
              </a:rPr>
              <a:t>, tabela)</a:t>
            </a:r>
          </a:p>
          <a:p>
            <a:endParaRPr lang="pl-PL" sz="2400" dirty="0">
              <a:solidFill>
                <a:srgbClr val="00B050"/>
              </a:solidFill>
            </a:endParaRPr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6971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385CAAF9-9B0A-4C3F-B8DE-8104C576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543"/>
            <a:ext cx="9040487" cy="342947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EE6FEBA-14B6-4F6B-92C4-5DCADE7EF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371" y="1659038"/>
            <a:ext cx="7354326" cy="4191585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254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Pobraliśmy interesujące nas rankingi czasopism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FBF56A5-D3DA-4469-92AF-18DB9EA34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199" y="2266309"/>
            <a:ext cx="8249801" cy="459169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0229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E653DC-10F7-43D5-AA4E-6F2460A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2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Utworzyliśmy wskaźniki edytowalne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680118-4C03-47D7-B1D3-6C2C8A75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1418944"/>
            <a:ext cx="9116697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8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umed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194</Words>
  <Application>Microsoft Office PowerPoint</Application>
  <PresentationFormat>Panoramiczny</PresentationFormat>
  <Paragraphs>33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Wingdings</vt:lpstr>
      <vt:lpstr>Calibri</vt:lpstr>
      <vt:lpstr>Myriad Pro</vt:lpstr>
      <vt:lpstr>Arial</vt:lpstr>
      <vt:lpstr>Myriad Pro Black</vt:lpstr>
      <vt:lpstr>Motyw pakietu Office</vt:lpstr>
      <vt:lpstr>Przykładowe wykazy w PPM-UMW</vt:lpstr>
      <vt:lpstr>Ewidencjonowanie efektów działalności naukowej</vt:lpstr>
      <vt:lpstr>Realizacja https://bg.umw.edu.pl/index.php/40-jkpbm/ </vt:lpstr>
      <vt:lpstr>Prezentacja programu PowerPoint</vt:lpstr>
      <vt:lpstr>Prezentacja programu PowerPoint</vt:lpstr>
      <vt:lpstr>Lista czasopism rekomendowanych</vt:lpstr>
      <vt:lpstr>Omega-PSIR – system bazodanowy z 56 900 czasopismami</vt:lpstr>
      <vt:lpstr>Pobraliśmy interesujące nas rankingi czasopism</vt:lpstr>
      <vt:lpstr>Utworzyliśmy wskaźniki edytowalne</vt:lpstr>
      <vt:lpstr>Czasopismo z naszymi wskaźnikami</vt:lpstr>
      <vt:lpstr>Wyszukaliśmy czasopisma za pomocą customQuery</vt:lpstr>
      <vt:lpstr>Podegranie wskaźników skryptem / operacją wsadową</vt:lpstr>
      <vt:lpstr>Pivot czasopism</vt:lpstr>
      <vt:lpstr>Lista zalecanych czasopism UMW</vt:lpstr>
      <vt:lpstr>Dziękuje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creator>Janusz</dc:creator>
  <cp:lastModifiedBy>Krzysztof Karch</cp:lastModifiedBy>
  <cp:revision>72</cp:revision>
  <dcterms:created xsi:type="dcterms:W3CDTF">2018-04-10T09:45:27Z</dcterms:created>
  <dcterms:modified xsi:type="dcterms:W3CDTF">2024-05-09T13:00:54Z</dcterms:modified>
</cp:coreProperties>
</file>