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0" r:id="rId5"/>
    <p:sldId id="266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Myriad Pro" panose="020B0503030403020204" charset="0"/>
      <p:regular r:id="rId39"/>
      <p:bold r:id="rId40"/>
      <p:italic r:id="rId41"/>
      <p:boldItalic r:id="rId42"/>
    </p:embeddedFont>
    <p:embeddedFont>
      <p:font typeface="Myriad Pro Black" panose="020B0803030403020204" charset="0"/>
      <p:bold r:id="rId4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E31"/>
    <a:srgbClr val="DCA537"/>
    <a:srgbClr val="AA7916"/>
    <a:srgbClr val="543B0B"/>
    <a:srgbClr val="D0A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ptymalizacja\Raport%20efektywno&#347;ci%202024-06-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46075971272823E-2"/>
          <c:y val="3.9488397283672878E-2"/>
          <c:w val="0.93023521098324258"/>
          <c:h val="0.921023205432654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1403"/>
            </a:solidFill>
            <a:ln>
              <a:solidFill>
                <a:schemeClr val="accent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Jednostki!$C$3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D-4EA1-86F2-B5DDDC352377}"/>
            </c:ext>
          </c:extLst>
        </c:ser>
        <c:ser>
          <c:idx val="1"/>
          <c:order val="1"/>
          <c:spPr>
            <a:solidFill>
              <a:srgbClr val="F68400"/>
            </a:solidFill>
            <a:ln>
              <a:solidFill>
                <a:schemeClr val="accent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Jednostki!$D$3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D-4EA1-86F2-B5DDDC352377}"/>
            </c:ext>
          </c:extLst>
        </c:ser>
        <c:ser>
          <c:idx val="2"/>
          <c:order val="2"/>
          <c:spPr>
            <a:solidFill>
              <a:srgbClr val="FBFF00"/>
            </a:solidFill>
            <a:ln>
              <a:solidFill>
                <a:schemeClr val="accent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Jednostki!$E$3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9D-4EA1-86F2-B5DDDC352377}"/>
            </c:ext>
          </c:extLst>
        </c:ser>
        <c:ser>
          <c:idx val="3"/>
          <c:order val="3"/>
          <c:spPr>
            <a:solidFill>
              <a:srgbClr val="92D050"/>
            </a:solidFill>
            <a:ln>
              <a:solidFill>
                <a:schemeClr val="accent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Jednostki!$F$3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9D-4EA1-86F2-B5DDDC3523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019904"/>
        <c:axId val="131021440"/>
      </c:barChart>
      <c:catAx>
        <c:axId val="131019904"/>
        <c:scaling>
          <c:orientation val="minMax"/>
        </c:scaling>
        <c:delete val="1"/>
        <c:axPos val="b"/>
        <c:majorTickMark val="none"/>
        <c:minorTickMark val="none"/>
        <c:tickLblPos val="none"/>
        <c:crossAx val="131021440"/>
        <c:crosses val="autoZero"/>
        <c:auto val="0"/>
        <c:lblAlgn val="ctr"/>
        <c:lblOffset val="100"/>
        <c:noMultiLvlLbl val="0"/>
      </c:catAx>
      <c:valAx>
        <c:axId val="131021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3101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E7D5-0DC0-464E-A8EA-C325A2A374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12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846E-017A-4F3C-8056-79D3EF41954B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D062-BCD3-4EA8-A1B7-E2535AEB01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0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93677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40E31"/>
                </a:solidFill>
              </a:defRPr>
            </a:lvl1pPr>
          </a:lstStyle>
          <a:p>
            <a:endParaRPr lang="pl-PL" dirty="0">
              <a:solidFill>
                <a:srgbClr val="DCA537"/>
              </a:solidFill>
              <a:latin typeface="Myriad Pro Black" panose="020B0803030403020204" pitchFamily="34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4813069"/>
            <a:ext cx="12192000" cy="2044931"/>
          </a:xfrm>
          <a:prstGeom prst="rect">
            <a:avLst/>
          </a:prstGeom>
          <a:solidFill>
            <a:srgbClr val="640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665316" y="5310302"/>
            <a:ext cx="9144000" cy="104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0" y="525765"/>
            <a:ext cx="4909269" cy="13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7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-Piąty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2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1226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0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7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0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91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pPr/>
              <a:t>08.08.2024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rgbClr val="DCA537"/>
                </a:solidFill>
                <a:latin typeface="Myriad Pro Black" panose="020B0803030403020204" pitchFamily="34" charset="0"/>
              </a:rPr>
              <a:t>PRESENTATION 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80" y="5784628"/>
            <a:ext cx="2899020" cy="7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g.umw.edu.pl/index.php/40-jkpbm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rzysztof.karch@umw.edu.pl" TargetMode="External"/><Relationship Id="rId2" Type="http://schemas.openxmlformats.org/officeDocument/2006/relationships/hyperlink" Target="https://bg.umw.edu.pl/index.php/40-jkpb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2CC898-0527-426B-8F75-C74BA952F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8629"/>
            <a:ext cx="12192000" cy="1809771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Jak wyciągnąć z Omegi dane do wykazów </a:t>
            </a:r>
            <a:r>
              <a:rPr lang="pl-PL" sz="5400" dirty="0" err="1"/>
              <a:t>ala</a:t>
            </a:r>
            <a:r>
              <a:rPr lang="pl-PL" sz="5400" dirty="0"/>
              <a:t> Index Copernicus?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12BB7E4-7EE6-4AD7-879F-6BBAD80E9E10}"/>
              </a:ext>
            </a:extLst>
          </p:cNvPr>
          <p:cNvSpPr txBox="1"/>
          <p:nvPr/>
        </p:nvSpPr>
        <p:spPr>
          <a:xfrm>
            <a:off x="808566" y="5528733"/>
            <a:ext cx="1057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krzysztof.karch@umw.edu.pl</a:t>
            </a:r>
          </a:p>
        </p:txBody>
      </p:sp>
    </p:spTree>
    <p:extLst>
      <p:ext uri="{BB962C8B-B14F-4D97-AF65-F5344CB8AC3E}">
        <p14:creationId xmlns:p14="http://schemas.microsoft.com/office/powerpoint/2010/main" val="353187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1E428DE-3186-4458-BF60-131B847D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86400" cy="274320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640E31"/>
                </a:solidFill>
              </a:rPr>
              <a:t>Od wersji 3.11 mamy w optymalizatorze Limit udziałów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34609E-0CE0-4A60-A10C-BA191785FF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0"/>
            <a:ext cx="6672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1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67954C8-3424-4621-A960-095FE704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766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640E31"/>
                </a:solidFill>
              </a:rPr>
              <a:t>Od wersji 3.11 mamy w optymalizatorze Limit udziałów</a:t>
            </a:r>
            <a:endParaRPr lang="pl-PL" sz="3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C43609-9AE6-4075-8BC1-60D06A7986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3047"/>
            <a:ext cx="3773425" cy="104817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309EA9A-53B3-4861-9B78-FFB6871E9E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7146"/>
            <a:ext cx="12192000" cy="3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222D736-4AE5-4E6D-A8F0-84072107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7959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640E31"/>
                </a:solidFill>
              </a:rPr>
              <a:t>Do oceny kategorii naukowca należy zwiększyć liczbę N, aby uniknąć ograniczenia udziałów do 3N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76EE10-D053-4116-A4EA-AE1670E824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276" y="1614507"/>
            <a:ext cx="4697724" cy="51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4404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640E31"/>
                </a:solidFill>
              </a:rPr>
              <a:t>Pobieramy do </a:t>
            </a:r>
            <a:r>
              <a:rPr lang="pl-PL" sz="3600" dirty="0" err="1">
                <a:solidFill>
                  <a:srgbClr val="640E31"/>
                </a:solidFill>
              </a:rPr>
              <a:t>xls</a:t>
            </a:r>
            <a:r>
              <a:rPr lang="pl-PL" sz="3600" dirty="0">
                <a:solidFill>
                  <a:srgbClr val="640E31"/>
                </a:solidFill>
              </a:rPr>
              <a:t> Wybrane udziały, Tabela wg autora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1582738"/>
            <a:ext cx="65754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064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Kopiujemy 3 pierwsze kolumny do nowego arkusza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812" y="1016185"/>
            <a:ext cx="8213725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Usuwamy duplikaty z pierwszej kolumny, rozszerzając obszar</a:t>
            </a:r>
            <a:endParaRPr lang="pl-P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388"/>
            <a:ext cx="92805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583" y="2769694"/>
            <a:ext cx="37353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3300" y="4528900"/>
            <a:ext cx="4348700" cy="23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4404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Poprawiamy Limit udziałów dla doktorantów, zamieniamy — na 4 lub całkiem usuwamy doktorantów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916113"/>
            <a:ext cx="1176813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5646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Do obliczenia sumy udziałów wykorzystamy funkcję SUMA.WARUNKÓW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48" y="665409"/>
            <a:ext cx="89471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0" y="2541319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zakres komórek do zsumowania</a:t>
            </a:r>
          </a:p>
          <a:p>
            <a:r>
              <a:rPr lang="pl-PL" dirty="0">
                <a:solidFill>
                  <a:srgbClr val="00B050"/>
                </a:solidFill>
                <a:latin typeface="Consolas" pitchFamily="49" charset="0"/>
              </a:rPr>
              <a:t>zakres, który jest sprawdzany</a:t>
            </a:r>
          </a:p>
          <a:p>
            <a:r>
              <a:rPr lang="pl-PL" dirty="0">
                <a:solidFill>
                  <a:srgbClr val="7030A0"/>
                </a:solidFill>
                <a:latin typeface="Consolas" pitchFamily="49" charset="0"/>
              </a:rPr>
              <a:t>kryterium, które musi być spełnione</a:t>
            </a: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>
                <a:latin typeface="Consolas" pitchFamily="49" charset="0"/>
              </a:rPr>
              <a:t>=SUMA.WARUNKÓW(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Worksheet!$F$2:Worksheet!$F$9999</a:t>
            </a:r>
            <a:r>
              <a:rPr lang="pl-PL" dirty="0">
                <a:latin typeface="Consolas" pitchFamily="49" charset="0"/>
              </a:rPr>
              <a:t>;</a:t>
            </a:r>
            <a:r>
              <a:rPr lang="pl-PL" dirty="0">
                <a:solidFill>
                  <a:srgbClr val="00B050"/>
                </a:solidFill>
                <a:latin typeface="Consolas" pitchFamily="49" charset="0"/>
              </a:rPr>
              <a:t>Worksheet!$A$2:Worksheet!$A$9999</a:t>
            </a:r>
            <a:r>
              <a:rPr lang="pl-PL" dirty="0">
                <a:latin typeface="Consolas" pitchFamily="49" charset="0"/>
              </a:rPr>
              <a:t>;</a:t>
            </a:r>
            <a:r>
              <a:rPr lang="pl-PL" dirty="0">
                <a:solidFill>
                  <a:srgbClr val="7030A0"/>
                </a:solidFill>
                <a:latin typeface="Consolas" pitchFamily="49" charset="0"/>
              </a:rPr>
              <a:t>A2</a:t>
            </a:r>
            <a:r>
              <a:rPr lang="pl-PL" dirty="0">
                <a:latin typeface="Consolas" pitchFamily="49" charset="0"/>
              </a:rPr>
              <a:t>)</a:t>
            </a: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 err="1">
                <a:latin typeface="Consolas" pitchFamily="49" charset="0"/>
              </a:rPr>
              <a:t>Worksheet</a:t>
            </a:r>
            <a:r>
              <a:rPr lang="pl-PL" dirty="0">
                <a:latin typeface="Consolas" pitchFamily="49" charset="0"/>
              </a:rPr>
              <a:t>! to nazwa arkusza z danymi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84" y="4648329"/>
            <a:ext cx="2420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DDE8EF3-12CE-46B6-ABD9-8572509369F0}"/>
              </a:ext>
            </a:extLst>
          </p:cNvPr>
          <p:cNvSpPr txBox="1"/>
          <p:nvPr/>
        </p:nvSpPr>
        <p:spPr>
          <a:xfrm>
            <a:off x="719667" y="5218508"/>
            <a:ext cx="6383866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onsolas" pitchFamily="49" charset="0"/>
              </a:rPr>
              <a:t>Jeżeli funkcja nie zlicza udziałów prawidłowo najprawdopodobniej mamy ustawiony inny separator w </a:t>
            </a:r>
            <a:r>
              <a:rPr lang="pl-PL" dirty="0" err="1">
                <a:latin typeface="Consolas" pitchFamily="49" charset="0"/>
              </a:rPr>
              <a:t>excelu</a:t>
            </a:r>
            <a:r>
              <a:rPr lang="pl-PL" dirty="0">
                <a:latin typeface="Consolas" pitchFamily="49" charset="0"/>
              </a:rPr>
              <a:t>. Musimy w kolumnach C, E, F, G zmienić "," na "."</a:t>
            </a:r>
          </a:p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CA7B849-A750-4D7B-B20C-B982F168E78F}"/>
              </a:ext>
            </a:extLst>
          </p:cNvPr>
          <p:cNvSpPr/>
          <p:nvPr/>
        </p:nvSpPr>
        <p:spPr>
          <a:xfrm>
            <a:off x="82320" y="5172575"/>
            <a:ext cx="562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F895762-5FF3-49D9-9105-944928E2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532" y="4250267"/>
            <a:ext cx="4925767" cy="243441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5646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Do obliczenia sumy punktów wykorzystamy funkcję SUMA.WARUNKÓW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2541319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zakres komórek do zsumowania</a:t>
            </a:r>
          </a:p>
          <a:p>
            <a:r>
              <a:rPr lang="pl-PL" dirty="0">
                <a:solidFill>
                  <a:srgbClr val="00B050"/>
                </a:solidFill>
                <a:latin typeface="Consolas" pitchFamily="49" charset="0"/>
              </a:rPr>
              <a:t>zakres, który jest sprawdzany</a:t>
            </a:r>
          </a:p>
          <a:p>
            <a:r>
              <a:rPr lang="pl-PL" dirty="0">
                <a:solidFill>
                  <a:srgbClr val="7030A0"/>
                </a:solidFill>
                <a:latin typeface="Consolas" pitchFamily="49" charset="0"/>
              </a:rPr>
              <a:t>kryterium, które musi być spełnione</a:t>
            </a: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>
                <a:latin typeface="Consolas" pitchFamily="49" charset="0"/>
              </a:rPr>
              <a:t>=SUMA.WARUNKÓW(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Worksheet!$G$2:Worksheet!$G$9999</a:t>
            </a:r>
            <a:r>
              <a:rPr lang="pl-PL" dirty="0">
                <a:latin typeface="Consolas" pitchFamily="49" charset="0"/>
              </a:rPr>
              <a:t>;</a:t>
            </a:r>
            <a:r>
              <a:rPr lang="pl-PL" dirty="0">
                <a:solidFill>
                  <a:srgbClr val="00B050"/>
                </a:solidFill>
                <a:latin typeface="Consolas" pitchFamily="49" charset="0"/>
              </a:rPr>
              <a:t>Worksheet!$A$2:Worksheet!$A$9999</a:t>
            </a:r>
            <a:r>
              <a:rPr lang="pl-PL" dirty="0">
                <a:latin typeface="Consolas" pitchFamily="49" charset="0"/>
              </a:rPr>
              <a:t>;</a:t>
            </a:r>
            <a:r>
              <a:rPr lang="pl-PL" dirty="0">
                <a:solidFill>
                  <a:srgbClr val="7030A0"/>
                </a:solidFill>
                <a:latin typeface="Consolas" pitchFamily="49" charset="0"/>
              </a:rPr>
              <a:t>A2</a:t>
            </a:r>
            <a:r>
              <a:rPr lang="pl-PL" dirty="0">
                <a:latin typeface="Consolas" pitchFamily="49" charset="0"/>
              </a:rPr>
              <a:t>)</a:t>
            </a:r>
          </a:p>
          <a:p>
            <a:endParaRPr lang="pl-PL" dirty="0">
              <a:latin typeface="Consolas" pitchFamily="49" charset="0"/>
            </a:endParaRP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 err="1">
                <a:latin typeface="Consolas" pitchFamily="49" charset="0"/>
              </a:rPr>
              <a:t>Worksheet</a:t>
            </a:r>
            <a:r>
              <a:rPr lang="pl-PL" dirty="0">
                <a:latin typeface="Consolas" pitchFamily="49" charset="0"/>
              </a:rPr>
              <a:t>! to nazwa arkusza z danymi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84" y="4921043"/>
            <a:ext cx="2420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20" y="667822"/>
            <a:ext cx="9004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3147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Efektywność - procent maksymalnych możliwych punktów (</a:t>
            </a:r>
            <a:r>
              <a:rPr lang="pl-PL" sz="2800" dirty="0" err="1">
                <a:solidFill>
                  <a:srgbClr val="640E31"/>
                </a:solidFill>
              </a:rPr>
              <a:t>slotopunkty</a:t>
            </a:r>
            <a:r>
              <a:rPr lang="pl-PL" sz="2800" dirty="0">
                <a:solidFill>
                  <a:srgbClr val="640E31"/>
                </a:solidFill>
              </a:rPr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192" y="3279302"/>
            <a:ext cx="97663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0" y="914401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suma punktów</a:t>
            </a:r>
          </a:p>
          <a:p>
            <a:r>
              <a:rPr lang="pl-PL" dirty="0">
                <a:solidFill>
                  <a:srgbClr val="00B050"/>
                </a:solidFill>
                <a:latin typeface="Consolas" pitchFamily="49" charset="0"/>
              </a:rPr>
              <a:t>limit udziałów</a:t>
            </a:r>
          </a:p>
          <a:p>
            <a:r>
              <a:rPr lang="pl-PL" dirty="0">
                <a:solidFill>
                  <a:srgbClr val="7030A0"/>
                </a:solidFill>
                <a:latin typeface="Consolas" pitchFamily="49" charset="0"/>
              </a:rPr>
              <a:t>200</a:t>
            </a: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>
                <a:latin typeface="Consolas" pitchFamily="49" charset="0"/>
              </a:rPr>
              <a:t>=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E2</a:t>
            </a:r>
            <a:r>
              <a:rPr lang="pl-PL" dirty="0">
                <a:latin typeface="Consolas" pitchFamily="49" charset="0"/>
              </a:rPr>
              <a:t>/(</a:t>
            </a:r>
            <a:r>
              <a:rPr lang="pl-PL" dirty="0">
                <a:solidFill>
                  <a:srgbClr val="00B050"/>
                </a:solidFill>
                <a:latin typeface="Consolas" pitchFamily="49" charset="0"/>
              </a:rPr>
              <a:t>C2</a:t>
            </a:r>
            <a:r>
              <a:rPr lang="pl-PL" dirty="0">
                <a:latin typeface="Consolas" pitchFamily="49" charset="0"/>
              </a:rPr>
              <a:t>*</a:t>
            </a:r>
            <a:r>
              <a:rPr lang="pl-PL" dirty="0">
                <a:solidFill>
                  <a:srgbClr val="7030A0"/>
                </a:solidFill>
                <a:latin typeface="Consolas" pitchFamily="49" charset="0"/>
              </a:rPr>
              <a:t>200)</a:t>
            </a:r>
          </a:p>
          <a:p>
            <a:endParaRPr lang="pl-PL" dirty="0">
              <a:solidFill>
                <a:srgbClr val="7030A0"/>
              </a:solidFill>
              <a:latin typeface="Consolas" pitchFamily="49" charset="0"/>
            </a:endParaRPr>
          </a:p>
          <a:p>
            <a:r>
              <a:rPr lang="pl-PL" dirty="0">
                <a:latin typeface="Consolas" pitchFamily="49" charset="0"/>
              </a:rPr>
              <a:t>Ustawiamy zakres procentowy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B5F06F4-526E-4878-95A6-4BEC4E2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640E31"/>
                </a:solidFill>
              </a:rPr>
              <a:t>Kategoria – ocena ewaluacji z punktu widzenia wkładu naukowca, nie dyscypliny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32EC309-2838-45BB-A152-45322F944A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730" y="2328825"/>
            <a:ext cx="9602540" cy="45726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DE18842-8363-4451-9240-DF16EFDDD28E}"/>
              </a:ext>
            </a:extLst>
          </p:cNvPr>
          <p:cNvSpPr txBox="1"/>
          <p:nvPr/>
        </p:nvSpPr>
        <p:spPr>
          <a:xfrm>
            <a:off x="186267" y="1964267"/>
            <a:ext cx="1176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Zatrudnienie, limit udziałów 4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8B9E4BD-A7A6-4A07-8CD1-27D234C187AB}"/>
              </a:ext>
            </a:extLst>
          </p:cNvPr>
          <p:cNvSpPr txBox="1"/>
          <p:nvPr/>
        </p:nvSpPr>
        <p:spPr>
          <a:xfrm>
            <a:off x="423334" y="2372791"/>
            <a:ext cx="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pkt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9B9F597-C9B5-4E7B-9E46-620A80702055}"/>
              </a:ext>
            </a:extLst>
          </p:cNvPr>
          <p:cNvSpPr txBox="1"/>
          <p:nvPr/>
        </p:nvSpPr>
        <p:spPr>
          <a:xfrm>
            <a:off x="10914202" y="2372791"/>
            <a:ext cx="116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800 pkt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1B58412B-F704-4541-950D-93CCA3AA24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128" y="3429000"/>
            <a:ext cx="9602540" cy="457264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803AEF-977C-45DE-A1CD-2ED293CBD9AE}"/>
              </a:ext>
            </a:extLst>
          </p:cNvPr>
          <p:cNvSpPr txBox="1"/>
          <p:nvPr/>
        </p:nvSpPr>
        <p:spPr>
          <a:xfrm>
            <a:off x="457198" y="3473733"/>
            <a:ext cx="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pkt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1267762-FD6C-4B99-AA5E-319475F6E4D5}"/>
              </a:ext>
            </a:extLst>
          </p:cNvPr>
          <p:cNvSpPr txBox="1"/>
          <p:nvPr/>
        </p:nvSpPr>
        <p:spPr>
          <a:xfrm>
            <a:off x="10914201" y="3472966"/>
            <a:ext cx="116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600 pkt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2487A876-D44B-4E91-91A6-4005D66C9A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594" y="4535080"/>
            <a:ext cx="9602540" cy="457264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59CD16F-AD86-482F-8F31-B47D41BB23F0}"/>
              </a:ext>
            </a:extLst>
          </p:cNvPr>
          <p:cNvSpPr txBox="1"/>
          <p:nvPr/>
        </p:nvSpPr>
        <p:spPr>
          <a:xfrm>
            <a:off x="457198" y="4535080"/>
            <a:ext cx="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pkt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756DDF6-CB4B-4D01-9C3B-046B65D82D3B}"/>
              </a:ext>
            </a:extLst>
          </p:cNvPr>
          <p:cNvSpPr txBox="1"/>
          <p:nvPr/>
        </p:nvSpPr>
        <p:spPr>
          <a:xfrm>
            <a:off x="10931134" y="4579046"/>
            <a:ext cx="116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400 pkt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FFB6F563-6482-4C4C-B1EA-6B628019DD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594" y="5609513"/>
            <a:ext cx="9602540" cy="457264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5CEA45B-974B-41C7-9C24-088B2009B9FB}"/>
              </a:ext>
            </a:extLst>
          </p:cNvPr>
          <p:cNvSpPr txBox="1"/>
          <p:nvPr/>
        </p:nvSpPr>
        <p:spPr>
          <a:xfrm>
            <a:off x="457198" y="5653479"/>
            <a:ext cx="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pkt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02F54E3-E9A5-4ADF-9A8A-370525EB91D0}"/>
              </a:ext>
            </a:extLst>
          </p:cNvPr>
          <p:cNvSpPr txBox="1"/>
          <p:nvPr/>
        </p:nvSpPr>
        <p:spPr>
          <a:xfrm>
            <a:off x="10931133" y="5662469"/>
            <a:ext cx="116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200 pkt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33B2FCB-5B97-4B14-A62E-251FE8E4812A}"/>
              </a:ext>
            </a:extLst>
          </p:cNvPr>
          <p:cNvSpPr txBox="1"/>
          <p:nvPr/>
        </p:nvSpPr>
        <p:spPr>
          <a:xfrm>
            <a:off x="186267" y="3065177"/>
            <a:ext cx="1176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Zatrudnienie, limit udziałów 3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8DCB62B-C9FC-4A09-826F-46FFEA41B5D6}"/>
              </a:ext>
            </a:extLst>
          </p:cNvPr>
          <p:cNvSpPr txBox="1"/>
          <p:nvPr/>
        </p:nvSpPr>
        <p:spPr>
          <a:xfrm>
            <a:off x="186267" y="4134101"/>
            <a:ext cx="1176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Zatrudnienie, limit udziałów 2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692EF69-0EA1-42D2-9874-552794852BD3}"/>
              </a:ext>
            </a:extLst>
          </p:cNvPr>
          <p:cNvSpPr txBox="1"/>
          <p:nvPr/>
        </p:nvSpPr>
        <p:spPr>
          <a:xfrm>
            <a:off x="186267" y="5232669"/>
            <a:ext cx="1176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Zatrudnienie, limit udziałów 1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7AC6AC5-CEE7-41B7-8900-1B2E25891D79}"/>
              </a:ext>
            </a:extLst>
          </p:cNvPr>
          <p:cNvSpPr txBox="1"/>
          <p:nvPr/>
        </p:nvSpPr>
        <p:spPr>
          <a:xfrm>
            <a:off x="1400562" y="2372791"/>
            <a:ext cx="83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ŹLE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16FAF10-8983-4ED1-8A91-6D2BDA730DC2}"/>
              </a:ext>
            </a:extLst>
          </p:cNvPr>
          <p:cNvSpPr txBox="1"/>
          <p:nvPr/>
        </p:nvSpPr>
        <p:spPr>
          <a:xfrm>
            <a:off x="1394989" y="3490168"/>
            <a:ext cx="83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ŹLE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A33F557-E9C7-49D2-B17C-2F3921A9FEBF}"/>
              </a:ext>
            </a:extLst>
          </p:cNvPr>
          <p:cNvSpPr txBox="1"/>
          <p:nvPr/>
        </p:nvSpPr>
        <p:spPr>
          <a:xfrm>
            <a:off x="1394989" y="4585856"/>
            <a:ext cx="83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ŹLE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37956BC-F3B7-4E9D-9434-2E8E8164B306}"/>
              </a:ext>
            </a:extLst>
          </p:cNvPr>
          <p:cNvSpPr txBox="1"/>
          <p:nvPr/>
        </p:nvSpPr>
        <p:spPr>
          <a:xfrm>
            <a:off x="1403451" y="5662469"/>
            <a:ext cx="83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ŹLE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9F25400-4218-41E6-AD71-10F8B3AF11CE}"/>
              </a:ext>
            </a:extLst>
          </p:cNvPr>
          <p:cNvSpPr txBox="1"/>
          <p:nvPr/>
        </p:nvSpPr>
        <p:spPr>
          <a:xfrm>
            <a:off x="9884831" y="2372791"/>
            <a:ext cx="103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DOBRZE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94A6475-DD63-4A26-A325-A01E0B740CBF}"/>
              </a:ext>
            </a:extLst>
          </p:cNvPr>
          <p:cNvSpPr txBox="1"/>
          <p:nvPr/>
        </p:nvSpPr>
        <p:spPr>
          <a:xfrm>
            <a:off x="9941982" y="3465454"/>
            <a:ext cx="103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DOBRZE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26FC913-FE98-4AFB-988F-C8C6D4327EE6}"/>
              </a:ext>
            </a:extLst>
          </p:cNvPr>
          <p:cNvSpPr txBox="1"/>
          <p:nvPr/>
        </p:nvSpPr>
        <p:spPr>
          <a:xfrm>
            <a:off x="9910899" y="4579570"/>
            <a:ext cx="103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DOBRZE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2DA0A7-9C8D-46DE-B0A4-A2C8D6A37569}"/>
              </a:ext>
            </a:extLst>
          </p:cNvPr>
          <p:cNvSpPr txBox="1"/>
          <p:nvPr/>
        </p:nvSpPr>
        <p:spPr>
          <a:xfrm>
            <a:off x="9928502" y="5675841"/>
            <a:ext cx="103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DOBRZE</a:t>
            </a:r>
          </a:p>
        </p:txBody>
      </p:sp>
    </p:spTree>
    <p:extLst>
      <p:ext uri="{BB962C8B-B14F-4D97-AF65-F5344CB8AC3E}">
        <p14:creationId xmlns:p14="http://schemas.microsoft.com/office/powerpoint/2010/main" val="98925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3147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Kategoria to sprawdzanie wartości efektywności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273374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nsolas" pitchFamily="49" charset="0"/>
              </a:rPr>
              <a:t>=JEŻELI(F2&gt;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0,75</a:t>
            </a:r>
            <a:r>
              <a:rPr lang="pl-PL" dirty="0">
                <a:latin typeface="Consolas" pitchFamily="49" charset="0"/>
              </a:rPr>
              <a:t>;"Kategoria </a:t>
            </a:r>
            <a:r>
              <a:rPr lang="pl-PL" dirty="0" err="1">
                <a:latin typeface="Consolas" pitchFamily="49" charset="0"/>
              </a:rPr>
              <a:t>A";JEŻELI</a:t>
            </a:r>
            <a:r>
              <a:rPr lang="pl-PL" dirty="0">
                <a:latin typeface="Consolas" pitchFamily="49" charset="0"/>
              </a:rPr>
              <a:t>(F2&gt;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0,5</a:t>
            </a:r>
            <a:r>
              <a:rPr lang="pl-PL" dirty="0">
                <a:latin typeface="Consolas" pitchFamily="49" charset="0"/>
              </a:rPr>
              <a:t>;"Kategoria B+";JEŻELI(F2&gt;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0,25</a:t>
            </a:r>
            <a:r>
              <a:rPr lang="pl-PL" dirty="0">
                <a:latin typeface="Consolas" pitchFamily="49" charset="0"/>
              </a:rPr>
              <a:t>;"Kategoria </a:t>
            </a:r>
            <a:r>
              <a:rPr lang="pl-PL" dirty="0" err="1">
                <a:latin typeface="Consolas" pitchFamily="49" charset="0"/>
              </a:rPr>
              <a:t>B";"Kategoria</a:t>
            </a:r>
            <a:r>
              <a:rPr lang="pl-PL" dirty="0">
                <a:latin typeface="Consolas" pitchFamily="49" charset="0"/>
              </a:rPr>
              <a:t> C")))</a:t>
            </a: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</a:rPr>
              <a:t>lub (jak mamy w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</a:rPr>
              <a:t>excelu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</a:rPr>
              <a:t> separator "."):</a:t>
            </a:r>
          </a:p>
          <a:p>
            <a:endParaRPr lang="pl-PL" dirty="0">
              <a:latin typeface="Consolas" pitchFamily="49" charset="0"/>
            </a:endParaRPr>
          </a:p>
          <a:p>
            <a:r>
              <a:rPr lang="pl-PL" dirty="0">
                <a:latin typeface="Consolas" pitchFamily="49" charset="0"/>
              </a:rPr>
              <a:t>=JEŻELI(F2&gt;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0.75</a:t>
            </a:r>
            <a:r>
              <a:rPr lang="pl-PL" dirty="0">
                <a:latin typeface="Consolas" pitchFamily="49" charset="0"/>
              </a:rPr>
              <a:t>;"Kategoria </a:t>
            </a:r>
            <a:r>
              <a:rPr lang="pl-PL" dirty="0" err="1">
                <a:latin typeface="Consolas" pitchFamily="49" charset="0"/>
              </a:rPr>
              <a:t>A";JEŻELI</a:t>
            </a:r>
            <a:r>
              <a:rPr lang="pl-PL" dirty="0">
                <a:latin typeface="Consolas" pitchFamily="49" charset="0"/>
              </a:rPr>
              <a:t>(F2&gt;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0.5</a:t>
            </a:r>
            <a:r>
              <a:rPr lang="pl-PL" dirty="0">
                <a:latin typeface="Consolas" pitchFamily="49" charset="0"/>
              </a:rPr>
              <a:t>;"Kategoria B+";JEŻELI(F2&gt;</a:t>
            </a:r>
            <a:r>
              <a:rPr lang="pl-PL" dirty="0">
                <a:solidFill>
                  <a:srgbClr val="FF0000"/>
                </a:solidFill>
                <a:latin typeface="Consolas" pitchFamily="49" charset="0"/>
              </a:rPr>
              <a:t>0.25</a:t>
            </a:r>
            <a:r>
              <a:rPr lang="pl-PL" dirty="0">
                <a:latin typeface="Consolas" pitchFamily="49" charset="0"/>
              </a:rPr>
              <a:t>;"Kategoria </a:t>
            </a:r>
            <a:r>
              <a:rPr lang="pl-PL" dirty="0" err="1">
                <a:latin typeface="Consolas" pitchFamily="49" charset="0"/>
              </a:rPr>
              <a:t>B";"Kategoria</a:t>
            </a:r>
            <a:r>
              <a:rPr lang="pl-PL" dirty="0">
                <a:latin typeface="Consolas" pitchFamily="49" charset="0"/>
              </a:rPr>
              <a:t> C")))</a:t>
            </a:r>
          </a:p>
          <a:p>
            <a:endParaRPr lang="pl-PL" dirty="0">
              <a:latin typeface="Consolas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968" y="724787"/>
            <a:ext cx="106346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C:\Users\Krzysiek\AppData\Local\Packages\Microsoft.Windows.Photos_8wekyb3d8bbwe\TempState\ShareServiceTempFolder\skal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791" y="4866130"/>
            <a:ext cx="9282417" cy="997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3147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Rezultat: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73" y="1024475"/>
            <a:ext cx="9958388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Do poprawnej liczby najniższej kategorii musimy jeszcze dodać naukowców N0, korzystając z raportu List N0 – wiele dyscyplin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37" y="1437244"/>
            <a:ext cx="107489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002" y="3432299"/>
            <a:ext cx="44116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8666CBD-7FF1-43FA-8752-9FBC4895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Ocena dyscyplin</a:t>
            </a:r>
          </a:p>
          <a:p>
            <a:pPr lvl="1"/>
            <a:r>
              <a:rPr lang="pl-PL" dirty="0">
                <a:solidFill>
                  <a:srgbClr val="00B050"/>
                </a:solidFill>
              </a:rPr>
              <a:t>gotowe</a:t>
            </a:r>
          </a:p>
          <a:p>
            <a:r>
              <a:rPr lang="pl-PL" dirty="0">
                <a:solidFill>
                  <a:srgbClr val="DCA537"/>
                </a:solidFill>
              </a:rPr>
              <a:t>Ocena katedr</a:t>
            </a:r>
          </a:p>
          <a:p>
            <a:pPr lvl="1"/>
            <a:r>
              <a:rPr lang="pl-PL" dirty="0">
                <a:solidFill>
                  <a:srgbClr val="DCA537"/>
                </a:solidFill>
              </a:rPr>
              <a:t>potrzeba więcej danych</a:t>
            </a:r>
          </a:p>
          <a:p>
            <a:pPr lvl="1"/>
            <a:r>
              <a:rPr lang="pl-PL" dirty="0">
                <a:solidFill>
                  <a:srgbClr val="DCA537"/>
                </a:solidFill>
              </a:rPr>
              <a:t>wskazany automatyzm</a:t>
            </a:r>
          </a:p>
          <a:p>
            <a:r>
              <a:rPr lang="pl-PL" dirty="0">
                <a:solidFill>
                  <a:srgbClr val="FF0000"/>
                </a:solidFill>
              </a:rPr>
              <a:t>Ocena naukowców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potrzeba więcej danych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konieczny automatyzm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2">
            <a:extLst>
              <a:ext uri="{FF2B5EF4-FFF2-40B4-BE49-F238E27FC236}">
                <a16:creationId xmlns:a16="http://schemas.microsoft.com/office/drawing/2014/main" id="{E5F0118B-26BB-4ABE-8789-D03BE83E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Do oceny katedr i raportów indywidualnych potrzebujemy więcej kolumn i automatyzmu</a:t>
            </a:r>
          </a:p>
        </p:txBody>
      </p:sp>
      <p:sp>
        <p:nvSpPr>
          <p:cNvPr id="5" name="Znak mnożenia 4">
            <a:extLst>
              <a:ext uri="{FF2B5EF4-FFF2-40B4-BE49-F238E27FC236}">
                <a16:creationId xmlns:a16="http://schemas.microsoft.com/office/drawing/2014/main" id="{10E2B145-9BF1-458C-B4D0-9366A76CD346}"/>
              </a:ext>
            </a:extLst>
          </p:cNvPr>
          <p:cNvSpPr/>
          <p:nvPr/>
        </p:nvSpPr>
        <p:spPr>
          <a:xfrm>
            <a:off x="3225800" y="2692399"/>
            <a:ext cx="448733" cy="49953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Znak mnożenia 5">
            <a:extLst>
              <a:ext uri="{FF2B5EF4-FFF2-40B4-BE49-F238E27FC236}">
                <a16:creationId xmlns:a16="http://schemas.microsoft.com/office/drawing/2014/main" id="{43EC1AED-3C04-4B5C-B730-A82D7A264D44}"/>
              </a:ext>
            </a:extLst>
          </p:cNvPr>
          <p:cNvSpPr/>
          <p:nvPr/>
        </p:nvSpPr>
        <p:spPr>
          <a:xfrm>
            <a:off x="4055533" y="4001294"/>
            <a:ext cx="448733" cy="499534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Znacznik wyboru z wypełnieniem pełnym">
            <a:extLst>
              <a:ext uri="{FF2B5EF4-FFF2-40B4-BE49-F238E27FC236}">
                <a16:creationId xmlns:a16="http://schemas.microsoft.com/office/drawing/2014/main" id="{84B4A208-1B58-4E26-9E00-440558099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4533" y="1694524"/>
            <a:ext cx="630635" cy="6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6E212C91-D4C2-421D-BA28-9D4284FC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0399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Dodatkowe kolumny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562FF57-575E-4377-ADAF-B85540B0A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15" y="486201"/>
            <a:ext cx="10129169" cy="312546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2A28D95-1819-4EE4-9611-D11638B4B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26" y="3611664"/>
            <a:ext cx="9328746" cy="31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6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05862441-D831-4DBD-AFA0-2EE4F0E3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7699312" cy="1581789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E528CAF4-215E-4ACE-91C3-8800EB67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1759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Dodatkowe kolumny wymagają </a:t>
            </a:r>
            <a:r>
              <a:rPr lang="pl-PL" sz="2800" dirty="0" err="1">
                <a:solidFill>
                  <a:srgbClr val="640E31"/>
                </a:solidFill>
              </a:rPr>
              <a:t>customowych</a:t>
            </a:r>
            <a:r>
              <a:rPr lang="pl-PL" sz="2800" dirty="0">
                <a:solidFill>
                  <a:srgbClr val="640E31"/>
                </a:solidFill>
              </a:rPr>
              <a:t> szablonów</a:t>
            </a:r>
            <a:br>
              <a:rPr lang="pl-PL" sz="2800" dirty="0">
                <a:solidFill>
                  <a:srgbClr val="640E31"/>
                </a:solidFill>
              </a:rPr>
            </a:br>
            <a:r>
              <a:rPr lang="pl-PL" sz="2800" dirty="0">
                <a:solidFill>
                  <a:srgbClr val="640E31"/>
                </a:solidFill>
                <a:hlinkClick r:id="rId3"/>
              </a:rPr>
              <a:t>https://bg.umw.edu.pl/index.php/40-jkpbm/</a:t>
            </a:r>
            <a:endParaRPr lang="pl-PL" sz="2800" dirty="0">
              <a:solidFill>
                <a:srgbClr val="640E3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67DC890-C1A4-420A-A8F9-7E7233476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76" y="2102665"/>
            <a:ext cx="7127581" cy="3821069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015FA594-F1C8-449E-8C28-B0F70552F2DB}"/>
              </a:ext>
            </a:extLst>
          </p:cNvPr>
          <p:cNvCxnSpPr>
            <a:cxnSpLocks/>
          </p:cNvCxnSpPr>
          <p:nvPr/>
        </p:nvCxnSpPr>
        <p:spPr>
          <a:xfrm>
            <a:off x="1913467" y="2573867"/>
            <a:ext cx="4275666" cy="18711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7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92F546A3-C216-4C83-B67C-3B51FE6A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0399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640E31"/>
                </a:solidFill>
              </a:rPr>
              <a:t>Prezentacja naszych automatów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880F1AC-E727-4EE1-839C-23255092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443"/>
            <a:ext cx="5612537" cy="423295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91C9F20-BDE5-4302-8361-30D1834A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055" y="660399"/>
            <a:ext cx="4092096" cy="3705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CF2561C-E9B8-42D3-BED6-35321B9D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512" y="660399"/>
            <a:ext cx="4015073" cy="3705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18DDA4D-86A6-4E87-8D33-46262336C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52" y="2969342"/>
            <a:ext cx="3376441" cy="3663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A87D437-7B83-4E2C-BF8E-E7F3FF40F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93" y="4733655"/>
            <a:ext cx="3257238" cy="1899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26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D386EA3-F1AD-479F-A3AC-D918B3DA2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Prezentacja + szablony</a:t>
            </a:r>
          </a:p>
          <a:p>
            <a:pPr lvl="1"/>
            <a:r>
              <a:rPr lang="pl-PL" sz="2400" dirty="0">
                <a:solidFill>
                  <a:srgbClr val="640E31"/>
                </a:solidFill>
                <a:hlinkClick r:id="rId2"/>
              </a:rPr>
              <a:t>https://bg.umw.edu.pl/index.php/40-jkpbm/</a:t>
            </a:r>
            <a:endParaRPr lang="pl-PL" dirty="0"/>
          </a:p>
          <a:p>
            <a:r>
              <a:rPr lang="pl-PL" dirty="0"/>
              <a:t>Pytania</a:t>
            </a:r>
          </a:p>
          <a:p>
            <a:pPr lvl="1"/>
            <a:r>
              <a:rPr lang="pl-PL" dirty="0">
                <a:solidFill>
                  <a:srgbClr val="640E31"/>
                </a:solidFill>
                <a:hlinkClick r:id="rId3"/>
              </a:rPr>
              <a:t>krzysztof.karch@umw.edu.pl</a:t>
            </a:r>
            <a:endParaRPr lang="pl-PL" dirty="0">
              <a:solidFill>
                <a:srgbClr val="640E31"/>
              </a:solidFill>
            </a:endParaRP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0BD7EF0-80ED-4E93-953E-6AC39D69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3866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640E31"/>
                </a:solidFill>
              </a:rPr>
              <a:t>Dziękuje za uwagę</a:t>
            </a:r>
          </a:p>
        </p:txBody>
      </p:sp>
    </p:spTree>
    <p:extLst>
      <p:ext uri="{BB962C8B-B14F-4D97-AF65-F5344CB8AC3E}">
        <p14:creationId xmlns:p14="http://schemas.microsoft.com/office/powerpoint/2010/main" val="414704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EEDF4A5-4F90-45AD-BCFE-2601E2B6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369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640E31"/>
                </a:solidFill>
              </a:rPr>
              <a:t>Limit udziałów 4, oświadczone publikacje: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EE4E6B-1530-402D-A72A-2268C05A5F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8625" y="632762"/>
            <a:ext cx="8954750" cy="17147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158EE72-439D-48EB-894F-D7714C92D1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4730" y="2413492"/>
            <a:ext cx="9602540" cy="4572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078BF38-812D-4F60-9BC0-C54C4929AC97}"/>
              </a:ext>
            </a:extLst>
          </p:cNvPr>
          <p:cNvSpPr txBox="1"/>
          <p:nvPr/>
        </p:nvSpPr>
        <p:spPr>
          <a:xfrm>
            <a:off x="558801" y="2413984"/>
            <a:ext cx="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pkt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CC944A-6246-4B7A-8F0D-FC7A0750896A}"/>
              </a:ext>
            </a:extLst>
          </p:cNvPr>
          <p:cNvSpPr txBox="1"/>
          <p:nvPr/>
        </p:nvSpPr>
        <p:spPr>
          <a:xfrm>
            <a:off x="10914203" y="2413984"/>
            <a:ext cx="116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800 pkt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6D6A8E43-23A8-431B-9030-791CE4C52734}"/>
              </a:ext>
            </a:extLst>
          </p:cNvPr>
          <p:cNvSpPr/>
          <p:nvPr/>
        </p:nvSpPr>
        <p:spPr>
          <a:xfrm>
            <a:off x="2793999" y="2486983"/>
            <a:ext cx="338667" cy="2963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B77A60A-CECD-4634-A0A8-2D3B5A4FF2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8625" y="3730314"/>
            <a:ext cx="8964276" cy="1714739"/>
          </a:xfrm>
          <a:prstGeom prst="rect">
            <a:avLst/>
          </a:prstGeom>
        </p:spPr>
      </p:pic>
      <p:sp>
        <p:nvSpPr>
          <p:cNvPr id="14" name="Tytuł 2">
            <a:extLst>
              <a:ext uri="{FF2B5EF4-FFF2-40B4-BE49-F238E27FC236}">
                <a16:creationId xmlns:a16="http://schemas.microsoft.com/office/drawing/2014/main" id="{D9724AF9-7926-4D3D-B544-28AC221BFEBD}"/>
              </a:ext>
            </a:extLst>
          </p:cNvPr>
          <p:cNvSpPr txBox="1">
            <a:spLocks/>
          </p:cNvSpPr>
          <p:nvPr/>
        </p:nvSpPr>
        <p:spPr>
          <a:xfrm>
            <a:off x="838200" y="3246508"/>
            <a:ext cx="10515600" cy="606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solidFill>
                  <a:srgbClr val="640E31"/>
                </a:solidFill>
              </a:rPr>
              <a:t>Limit udziałów 2, oświadczone publikacje: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2F109DF-A27A-4224-B0EA-042293AD4B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4730" y="5574223"/>
            <a:ext cx="9602540" cy="457264"/>
          </a:xfrm>
          <a:prstGeom prst="rect">
            <a:avLst/>
          </a:prstGeom>
        </p:spPr>
      </p:pic>
      <p:sp>
        <p:nvSpPr>
          <p:cNvPr id="16" name="Owal 15">
            <a:extLst>
              <a:ext uri="{FF2B5EF4-FFF2-40B4-BE49-F238E27FC236}">
                <a16:creationId xmlns:a16="http://schemas.microsoft.com/office/drawing/2014/main" id="{C2F1AA67-81BC-41DF-AD38-813010E788F1}"/>
              </a:ext>
            </a:extLst>
          </p:cNvPr>
          <p:cNvSpPr/>
          <p:nvPr/>
        </p:nvSpPr>
        <p:spPr>
          <a:xfrm>
            <a:off x="10558602" y="5654688"/>
            <a:ext cx="338667" cy="2963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0DCF37-67EF-4345-9ED0-5493A5FE29AA}"/>
              </a:ext>
            </a:extLst>
          </p:cNvPr>
          <p:cNvSpPr txBox="1"/>
          <p:nvPr/>
        </p:nvSpPr>
        <p:spPr>
          <a:xfrm>
            <a:off x="10914202" y="5581689"/>
            <a:ext cx="116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400 pkt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E160692-3B5F-4E6A-9470-779F2FB03805}"/>
              </a:ext>
            </a:extLst>
          </p:cNvPr>
          <p:cNvSpPr txBox="1"/>
          <p:nvPr/>
        </p:nvSpPr>
        <p:spPr>
          <a:xfrm>
            <a:off x="643468" y="5618188"/>
            <a:ext cx="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0 pkt</a:t>
            </a:r>
          </a:p>
        </p:txBody>
      </p:sp>
    </p:spTree>
    <p:extLst>
      <p:ext uri="{BB962C8B-B14F-4D97-AF65-F5344CB8AC3E}">
        <p14:creationId xmlns:p14="http://schemas.microsoft.com/office/powerpoint/2010/main" val="332152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98C8A5E-1B19-438F-8153-25D1DD29C1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36905" cy="6858000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A64D0D2B-7324-473E-9D92-730F3903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4" y="0"/>
            <a:ext cx="5935133" cy="179493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640E31"/>
                </a:solidFill>
              </a:rPr>
              <a:t>Raport Index Copernicus</a:t>
            </a:r>
          </a:p>
        </p:txBody>
      </p:sp>
    </p:spTree>
    <p:extLst>
      <p:ext uri="{BB962C8B-B14F-4D97-AF65-F5344CB8AC3E}">
        <p14:creationId xmlns:p14="http://schemas.microsoft.com/office/powerpoint/2010/main" val="91483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EC8B0A3-EE49-4C11-8069-B9B137E3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640E31"/>
                </a:solidFill>
              </a:rPr>
              <a:t>Potrzeba raportów indywidualnych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D1C40DB-AA41-4652-AB26-B2F8A6C238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066952"/>
            <a:ext cx="1896241" cy="24870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6D6DA36-6DA9-4A7D-ADFC-CB75286F02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1313" y="2066952"/>
            <a:ext cx="1896241" cy="248703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670D4AA-271F-44BA-8753-C1CDBE86EC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7559" y="2066952"/>
            <a:ext cx="1896241" cy="248703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D2BCB69-8F8B-4915-B730-CF51458C2C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4436" y="2066952"/>
            <a:ext cx="1896241" cy="24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6414119-6170-492F-9654-EDCA3EEE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640E31"/>
                </a:solidFill>
              </a:rPr>
              <a:t>Potrzeba raportów grupowych</a:t>
            </a: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9217C09F-C838-4C68-A5C0-07243D17E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035711"/>
              </p:ext>
            </p:extLst>
          </p:nvPr>
        </p:nvGraphicFramePr>
        <p:xfrm>
          <a:off x="2628900" y="2551641"/>
          <a:ext cx="69342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1BB3F78-F6EA-4C98-AAAD-CEDB70BF5AE7}"/>
              </a:ext>
            </a:extLst>
          </p:cNvPr>
          <p:cNvSpPr txBox="1"/>
          <p:nvPr/>
        </p:nvSpPr>
        <p:spPr>
          <a:xfrm>
            <a:off x="2404533" y="203653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640E31"/>
                </a:solidFill>
              </a:rPr>
              <a:t>Katedra X: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437730-11BA-4E96-8519-D13778D2F439}"/>
              </a:ext>
            </a:extLst>
          </p:cNvPr>
          <p:cNvSpPr/>
          <p:nvPr/>
        </p:nvSpPr>
        <p:spPr>
          <a:xfrm>
            <a:off x="7619618" y="515173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E0C2B2F-A605-48EB-A86E-13A2658F8742}"/>
              </a:ext>
            </a:extLst>
          </p:cNvPr>
          <p:cNvSpPr/>
          <p:nvPr/>
        </p:nvSpPr>
        <p:spPr>
          <a:xfrm>
            <a:off x="5265782" y="5151735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FEC84C4-7441-4E0A-AED8-27F2CDFE0CCD}"/>
              </a:ext>
            </a:extLst>
          </p:cNvPr>
          <p:cNvSpPr/>
          <p:nvPr/>
        </p:nvSpPr>
        <p:spPr>
          <a:xfrm>
            <a:off x="6236714" y="5151735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B+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DBA5BE6-76B2-415E-90EC-FDE754B9F0FA}"/>
              </a:ext>
            </a:extLst>
          </p:cNvPr>
          <p:cNvSpPr/>
          <p:nvPr/>
        </p:nvSpPr>
        <p:spPr>
          <a:xfrm>
            <a:off x="4055533" y="5151735"/>
            <a:ext cx="58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208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9780AEB-07C9-4977-8CB3-8D617897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64142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640E31"/>
                </a:solidFill>
              </a:rPr>
              <a:t>Zakładka Ewaluacja zawiera wszystkie udziały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3EB886C-ED4D-43A9-829E-6938F7492A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425" y="1603453"/>
            <a:ext cx="10453150" cy="44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621289E-6065-48FF-B44C-039AC3F456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099" y="1"/>
            <a:ext cx="5973902" cy="325119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82303C9-119D-429C-9834-70D3ECAAC6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275" y="3251199"/>
            <a:ext cx="5970725" cy="3251199"/>
          </a:xfrm>
          <a:prstGeom prst="rect">
            <a:avLst/>
          </a:prstGeom>
        </p:spPr>
      </p:pic>
      <p:sp>
        <p:nvSpPr>
          <p:cNvPr id="10" name="Tytuł 2">
            <a:extLst>
              <a:ext uri="{FF2B5EF4-FFF2-40B4-BE49-F238E27FC236}">
                <a16:creationId xmlns:a16="http://schemas.microsoft.com/office/drawing/2014/main" id="{00F159CF-525B-4E30-97F1-FE20A5E9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34"/>
            <a:ext cx="6218099" cy="2929465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640E31"/>
                </a:solidFill>
              </a:rPr>
              <a:t>Zakładka Ewaluacja zawiera wszystkie udziały</a:t>
            </a:r>
          </a:p>
        </p:txBody>
      </p:sp>
    </p:spTree>
    <p:extLst>
      <p:ext uri="{BB962C8B-B14F-4D97-AF65-F5344CB8AC3E}">
        <p14:creationId xmlns:p14="http://schemas.microsoft.com/office/powerpoint/2010/main" val="180774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53A4950-9EA5-4935-A3AC-D0669021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89653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640E31"/>
                </a:solidFill>
              </a:rPr>
              <a:t>Odpowiednie dobranie udziałów do limitu – (algorytm plecakowy) jest w optymalizatorze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E4F852-7CE0-47B7-9F32-885A1DC1A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9690"/>
            <a:ext cx="12192000" cy="35131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C6B5BD-21D8-4413-A3FD-AD7C1A08C8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21303"/>
            <a:ext cx="3829584" cy="10955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D6A96F2-424B-4193-AC3B-1970BA5E9E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" y="2796542"/>
            <a:ext cx="12192000" cy="2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09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umed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553</Words>
  <Application>Microsoft Office PowerPoint</Application>
  <PresentationFormat>Panoramiczny</PresentationFormat>
  <Paragraphs>99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Consolas</vt:lpstr>
      <vt:lpstr>Calibri</vt:lpstr>
      <vt:lpstr>Myriad Pro Black</vt:lpstr>
      <vt:lpstr>Myriad Pro</vt:lpstr>
      <vt:lpstr>Arial</vt:lpstr>
      <vt:lpstr>Motyw pakietu Office</vt:lpstr>
      <vt:lpstr>Jak wyciągnąć z Omegi dane do wykazów ala Index Copernicus?</vt:lpstr>
      <vt:lpstr>Kategoria – ocena ewaluacji z punktu widzenia wkładu naukowca, nie dyscypliny</vt:lpstr>
      <vt:lpstr>Limit udziałów 4, oświadczone publikacje:</vt:lpstr>
      <vt:lpstr>Raport Index Copernicus</vt:lpstr>
      <vt:lpstr>Potrzeba raportów indywidualnych</vt:lpstr>
      <vt:lpstr>Potrzeba raportów grupowych</vt:lpstr>
      <vt:lpstr>Zakładka Ewaluacja zawiera wszystkie udziały</vt:lpstr>
      <vt:lpstr>Zakładka Ewaluacja zawiera wszystkie udziały</vt:lpstr>
      <vt:lpstr>Odpowiednie dobranie udziałów do limitu – (algorytm plecakowy) jest w optymalizatorze</vt:lpstr>
      <vt:lpstr>Od wersji 3.11 mamy w optymalizatorze Limit udziałów</vt:lpstr>
      <vt:lpstr>Od wersji 3.11 mamy w optymalizatorze Limit udziałów</vt:lpstr>
      <vt:lpstr>Do oceny kategorii naukowca należy zwiększyć liczbę N, aby uniknąć ograniczenia udziałów do 3N</vt:lpstr>
      <vt:lpstr>Pobieramy do xls Wybrane udziały, Tabela wg autora</vt:lpstr>
      <vt:lpstr>Kopiujemy 3 pierwsze kolumny do nowego arkusza</vt:lpstr>
      <vt:lpstr>Usuwamy duplikaty z pierwszej kolumny, rozszerzając obszar</vt:lpstr>
      <vt:lpstr>Poprawiamy Limit udziałów dla doktorantów, zamieniamy — na 4 lub całkiem usuwamy doktorantów</vt:lpstr>
      <vt:lpstr>Do obliczenia sumy udziałów wykorzystamy funkcję SUMA.WARUNKÓW</vt:lpstr>
      <vt:lpstr>Do obliczenia sumy punktów wykorzystamy funkcję SUMA.WARUNKÓW</vt:lpstr>
      <vt:lpstr>Efektywność - procent maksymalnych możliwych punktów (slotopunkty)</vt:lpstr>
      <vt:lpstr>Kategoria to sprawdzanie wartości efektywności</vt:lpstr>
      <vt:lpstr>Rezultat:</vt:lpstr>
      <vt:lpstr>Do poprawnej liczby najniższej kategorii musimy jeszcze dodać naukowców N0, korzystając z raportu List N0 – wiele dyscyplin</vt:lpstr>
      <vt:lpstr>Do oceny katedr i raportów indywidualnych potrzebujemy więcej kolumn i automatyzmu</vt:lpstr>
      <vt:lpstr>Dodatkowe kolumny</vt:lpstr>
      <vt:lpstr>Dodatkowe kolumny wymagają customowych szablonów https://bg.umw.edu.pl/index.php/40-jkpbm/</vt:lpstr>
      <vt:lpstr>Prezentacja naszych automatów</vt:lpstr>
      <vt:lpstr>Dziękuje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creator>Janusz</dc:creator>
  <cp:lastModifiedBy>Krzysztof Karch</cp:lastModifiedBy>
  <cp:revision>80</cp:revision>
  <dcterms:created xsi:type="dcterms:W3CDTF">2018-04-10T09:45:27Z</dcterms:created>
  <dcterms:modified xsi:type="dcterms:W3CDTF">2024-08-08T08:37:53Z</dcterms:modified>
</cp:coreProperties>
</file>